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99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9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9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98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slides/slide96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s/slide100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79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04"/>
  </p:notesMasterIdLst>
  <p:sldIdLst>
    <p:sldId id="317" r:id="rId2"/>
    <p:sldId id="318" r:id="rId3"/>
    <p:sldId id="319" r:id="rId4"/>
    <p:sldId id="320" r:id="rId5"/>
    <p:sldId id="32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41" r:id="rId21"/>
    <p:sldId id="336" r:id="rId22"/>
    <p:sldId id="337" r:id="rId23"/>
    <p:sldId id="338" r:id="rId24"/>
    <p:sldId id="339" r:id="rId25"/>
    <p:sldId id="340" r:id="rId26"/>
    <p:sldId id="257" r:id="rId27"/>
    <p:sldId id="258" r:id="rId28"/>
    <p:sldId id="259" r:id="rId29"/>
    <p:sldId id="260" r:id="rId30"/>
    <p:sldId id="261" r:id="rId31"/>
    <p:sldId id="263" r:id="rId32"/>
    <p:sldId id="264" r:id="rId33"/>
    <p:sldId id="265" r:id="rId34"/>
    <p:sldId id="266" r:id="rId35"/>
    <p:sldId id="270" r:id="rId36"/>
    <p:sldId id="271" r:id="rId37"/>
    <p:sldId id="272" r:id="rId38"/>
    <p:sldId id="273" r:id="rId39"/>
    <p:sldId id="274" r:id="rId40"/>
    <p:sldId id="275" r:id="rId41"/>
    <p:sldId id="276" r:id="rId42"/>
    <p:sldId id="277" r:id="rId43"/>
    <p:sldId id="278" r:id="rId44"/>
    <p:sldId id="279" r:id="rId45"/>
    <p:sldId id="280" r:id="rId46"/>
    <p:sldId id="281" r:id="rId47"/>
    <p:sldId id="282" r:id="rId48"/>
    <p:sldId id="283" r:id="rId49"/>
    <p:sldId id="288" r:id="rId50"/>
    <p:sldId id="289" r:id="rId51"/>
    <p:sldId id="290" r:id="rId52"/>
    <p:sldId id="286" r:id="rId53"/>
    <p:sldId id="291" r:id="rId54"/>
    <p:sldId id="292" r:id="rId55"/>
    <p:sldId id="293" r:id="rId56"/>
    <p:sldId id="294" r:id="rId57"/>
    <p:sldId id="295" r:id="rId58"/>
    <p:sldId id="296" r:id="rId59"/>
    <p:sldId id="297" r:id="rId60"/>
    <p:sldId id="298" r:id="rId61"/>
    <p:sldId id="299" r:id="rId62"/>
    <p:sldId id="300" r:id="rId63"/>
    <p:sldId id="301" r:id="rId64"/>
    <p:sldId id="302" r:id="rId65"/>
    <p:sldId id="303" r:id="rId66"/>
    <p:sldId id="304" r:id="rId67"/>
    <p:sldId id="305" r:id="rId68"/>
    <p:sldId id="306" r:id="rId69"/>
    <p:sldId id="307" r:id="rId70"/>
    <p:sldId id="308" r:id="rId71"/>
    <p:sldId id="309" r:id="rId72"/>
    <p:sldId id="310" r:id="rId73"/>
    <p:sldId id="311" r:id="rId74"/>
    <p:sldId id="312" r:id="rId75"/>
    <p:sldId id="313" r:id="rId76"/>
    <p:sldId id="314" r:id="rId77"/>
    <p:sldId id="315" r:id="rId78"/>
    <p:sldId id="342" r:id="rId79"/>
    <p:sldId id="343" r:id="rId80"/>
    <p:sldId id="344" r:id="rId81"/>
    <p:sldId id="345" r:id="rId82"/>
    <p:sldId id="346" r:id="rId83"/>
    <p:sldId id="347" r:id="rId84"/>
    <p:sldId id="348" r:id="rId85"/>
    <p:sldId id="349" r:id="rId86"/>
    <p:sldId id="350" r:id="rId87"/>
    <p:sldId id="351" r:id="rId88"/>
    <p:sldId id="352" r:id="rId89"/>
    <p:sldId id="353" r:id="rId90"/>
    <p:sldId id="354" r:id="rId91"/>
    <p:sldId id="355" r:id="rId92"/>
    <p:sldId id="356" r:id="rId93"/>
    <p:sldId id="357" r:id="rId94"/>
    <p:sldId id="358" r:id="rId95"/>
    <p:sldId id="359" r:id="rId96"/>
    <p:sldId id="360" r:id="rId97"/>
    <p:sldId id="361" r:id="rId98"/>
    <p:sldId id="362" r:id="rId99"/>
    <p:sldId id="363" r:id="rId100"/>
    <p:sldId id="364" r:id="rId101"/>
    <p:sldId id="365" r:id="rId102"/>
    <p:sldId id="366" r:id="rId103"/>
  </p:sldIdLst>
  <p:sldSz cx="9144000" cy="5143500" type="screen16x9"/>
  <p:notesSz cx="6858000" cy="9144000"/>
  <p:custDataLst>
    <p:tags r:id="rId105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5pPr>
    <a:lvl6pPr marL="2286000" algn="l" defTabSz="914400" rtl="0" eaLnBrk="1" latinLnBrk="0" hangingPunct="1"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6pPr>
    <a:lvl7pPr marL="2743200" algn="l" defTabSz="914400" rtl="0" eaLnBrk="1" latinLnBrk="0" hangingPunct="1"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7pPr>
    <a:lvl8pPr marL="3200400" algn="l" defTabSz="914400" rtl="0" eaLnBrk="1" latinLnBrk="0" hangingPunct="1"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8pPr>
    <a:lvl9pPr marL="3657600" algn="l" defTabSz="914400" rtl="0" eaLnBrk="1" latinLnBrk="0" hangingPunct="1">
      <a:defRPr sz="2200" b="1" kern="1200">
        <a:solidFill>
          <a:schemeClr val="tx1"/>
        </a:solidFill>
        <a:latin typeface="黑体" pitchFamily="49" charset="-122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0000FA"/>
    <a:srgbClr val="B9B9D5"/>
    <a:srgbClr val="000066"/>
    <a:srgbClr val="A5002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8" autoAdjust="0"/>
    <p:restoredTop sz="94660"/>
  </p:normalViewPr>
  <p:slideViewPr>
    <p:cSldViewPr>
      <p:cViewPr varScale="1">
        <p:scale>
          <a:sx n="85" d="100"/>
          <a:sy n="85" d="100"/>
        </p:scale>
        <p:origin x="-664" y="-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5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5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8534DA0E-4695-4545-A75A-BEC5B977BE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xmlns="" val="2500010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7615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8047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36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7930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4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2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96647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36463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18332" y="73819"/>
            <a:ext cx="2089151" cy="45291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50884" y="73819"/>
            <a:ext cx="6115051" cy="45291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22895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9024" y="73833"/>
            <a:ext cx="7761287" cy="56792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50875" y="810817"/>
            <a:ext cx="4102100" cy="379214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05375" y="810817"/>
            <a:ext cx="4102100" cy="379214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60013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9024" y="73826"/>
            <a:ext cx="7761287" cy="56792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50875" y="810817"/>
            <a:ext cx="8356600" cy="379214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30688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9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8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8784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0875" y="810817"/>
            <a:ext cx="4102100" cy="37921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05375" y="810817"/>
            <a:ext cx="4102100" cy="37921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329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1" y="115133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3" y="115133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80705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3810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5362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15" y="20479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67" y="204804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1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41168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89020" y="73826"/>
            <a:ext cx="7761287" cy="56792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 </a:t>
            </a:r>
            <a:endParaRPr lang="zh-CN" altLang="zh-CN" dirty="0" smtClean="0"/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4876801" y="4781550"/>
            <a:ext cx="3009900" cy="2744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GB" sz="1200" dirty="0" smtClean="0"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GB" altLang="zh-CN" sz="1200" dirty="0" smtClean="0"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GB" sz="1200" dirty="0" smtClean="0">
                <a:latin typeface="微软雅黑" pitchFamily="34" charset="-122"/>
                <a:ea typeface="微软雅黑" pitchFamily="34" charset="-122"/>
              </a:rPr>
              <a:t>章   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表格</a:t>
            </a:r>
            <a:endParaRPr lang="zh-CN" altLang="en-GB" sz="1200" b="1" kern="12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724" name="Rectangle 4"/>
          <p:cNvSpPr>
            <a:spLocks noChangeArrowheads="1"/>
          </p:cNvSpPr>
          <p:nvPr/>
        </p:nvSpPr>
        <p:spPr bwMode="auto">
          <a:xfrm>
            <a:off x="7924800" y="4781550"/>
            <a:ext cx="1143000" cy="2744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GB" altLang="zh-CN" sz="1200" dirty="0">
                <a:latin typeface="Arial" charset="0"/>
                <a:ea typeface="宋体" pitchFamily="2" charset="-122"/>
              </a:rPr>
              <a:t>Page:   </a:t>
            </a:r>
            <a:fld id="{8160BF45-1FD0-4327-9BF6-F81702477888}" type="slidenum">
              <a:rPr lang="en-GB" altLang="zh-CN" sz="1200">
                <a:latin typeface="Arial" charset="0"/>
                <a:ea typeface="宋体" pitchFamily="2" charset="-122"/>
              </a:rPr>
              <a:pPr algn="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‹#›</a:t>
            </a:fld>
            <a:endParaRPr lang="en-GB" altLang="zh-CN" sz="1200" i="1" dirty="0">
              <a:latin typeface="Arial" charset="0"/>
              <a:ea typeface="宋体" pitchFamily="2" charset="-122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819151"/>
            <a:ext cx="8356600" cy="3810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CN" dirty="0" smtClean="0"/>
              <a:t>Click to edit Master text styles</a:t>
            </a:r>
          </a:p>
          <a:p>
            <a:pPr lvl="1"/>
            <a:r>
              <a:rPr lang="en-GB" altLang="zh-CN" dirty="0" smtClean="0"/>
              <a:t>Second level</a:t>
            </a:r>
          </a:p>
          <a:p>
            <a:pPr lvl="2"/>
            <a:r>
              <a:rPr lang="en-GB" altLang="zh-CN" dirty="0" smtClean="0"/>
              <a:t>Third level</a:t>
            </a:r>
          </a:p>
        </p:txBody>
      </p:sp>
      <p:sp>
        <p:nvSpPr>
          <p:cNvPr id="30727" name="Rectangle 7"/>
          <p:cNvSpPr>
            <a:spLocks noChangeArrowheads="1"/>
          </p:cNvSpPr>
          <p:nvPr/>
        </p:nvSpPr>
        <p:spPr bwMode="auto">
          <a:xfrm>
            <a:off x="5" y="0"/>
            <a:ext cx="515939" cy="5143500"/>
          </a:xfrm>
          <a:prstGeom prst="rect">
            <a:avLst/>
          </a:prstGeom>
          <a:solidFill>
            <a:srgbClr val="0000FA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dirty="0">
              <a:ln>
                <a:solidFill>
                  <a:srgbClr val="00B0F0"/>
                </a:solidFill>
              </a:ln>
              <a:solidFill>
                <a:srgbClr val="00B050"/>
              </a:solidFill>
            </a:endParaRPr>
          </a:p>
        </p:txBody>
      </p:sp>
      <p:sp>
        <p:nvSpPr>
          <p:cNvPr id="30730" name="Rectangle 10"/>
          <p:cNvSpPr>
            <a:spLocks noChangeArrowheads="1"/>
          </p:cNvSpPr>
          <p:nvPr userDrawn="1"/>
        </p:nvSpPr>
        <p:spPr bwMode="auto">
          <a:xfrm>
            <a:off x="609600" y="4781560"/>
            <a:ext cx="3962400" cy="32060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8" tIns="44450" rIns="90488" bIns="44450">
            <a:spAutoFit/>
          </a:bodyPr>
          <a:lstStyle/>
          <a:p>
            <a:pPr>
              <a:lnSpc>
                <a:spcPts val="18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1200" dirty="0" smtClean="0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教育部高等学校软件工程专业教学指导委员会</a:t>
            </a:r>
            <a:r>
              <a:rPr lang="zh-CN" altLang="en-US" sz="1200" b="1" dirty="0" smtClean="0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规划</a:t>
            </a:r>
            <a:r>
              <a:rPr lang="zh-CN" altLang="en-US" sz="1200" dirty="0" smtClean="0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教材</a:t>
            </a:r>
            <a:r>
              <a:rPr lang="zh-CN" altLang="en-US" sz="2000" baseline="0" dirty="0" smtClean="0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GB" sz="2000" dirty="0">
              <a:solidFill>
                <a:srgbClr val="0000FA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 userDrawn="1"/>
        </p:nvSpPr>
        <p:spPr bwMode="auto">
          <a:xfrm rot="16200000">
            <a:off x="-2112048" y="2432240"/>
            <a:ext cx="47458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GB" altLang="en-US" sz="1600" b="0" i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sz="1600" b="0" i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前端开发</a:t>
            </a:r>
            <a:r>
              <a:rPr lang="zh-CN" altLang="en-US" sz="1600" b="0" i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技术</a:t>
            </a:r>
            <a:r>
              <a:rPr lang="en-US" altLang="zh-CN" sz="1600" b="0" i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-HTML</a:t>
            </a:r>
            <a:r>
              <a:rPr lang="en-US" altLang="zh-CN" sz="1600" b="0" i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600" b="0" i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600" b="0" i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en-US" altLang="zh-CN" sz="1600" b="0" i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en-US" altLang="zh-CN" sz="1600" b="0" i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、JavaScript</a:t>
            </a:r>
            <a:endParaRPr lang="zh-CN" altLang="en-US" sz="1600" b="0" i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0"/>
          <p:cNvGrpSpPr/>
          <p:nvPr userDrawn="1"/>
        </p:nvGrpSpPr>
        <p:grpSpPr>
          <a:xfrm>
            <a:off x="533400" y="742950"/>
            <a:ext cx="8534400" cy="76200"/>
            <a:chOff x="447412" y="813655"/>
            <a:chExt cx="12527557" cy="240392"/>
          </a:xfrm>
        </p:grpSpPr>
        <p:sp>
          <p:nvSpPr>
            <p:cNvPr id="13" name="任意多边形 12"/>
            <p:cNvSpPr/>
            <p:nvPr/>
          </p:nvSpPr>
          <p:spPr>
            <a:xfrm>
              <a:off x="447412" y="813655"/>
              <a:ext cx="8241392" cy="240392"/>
            </a:xfrm>
            <a:custGeom>
              <a:avLst/>
              <a:gdLst>
                <a:gd name="connsiteX0" fmla="*/ 8001001 w 8241393"/>
                <a:gd name="connsiteY0" fmla="*/ 0 h 240392"/>
                <a:gd name="connsiteX1" fmla="*/ 8241393 w 8241393"/>
                <a:gd name="connsiteY1" fmla="*/ 240392 h 240392"/>
                <a:gd name="connsiteX2" fmla="*/ 8001001 w 8241393"/>
                <a:gd name="connsiteY2" fmla="*/ 240392 h 240392"/>
                <a:gd name="connsiteX3" fmla="*/ 0 w 8241393"/>
                <a:gd name="connsiteY3" fmla="*/ 0 h 240392"/>
                <a:gd name="connsiteX4" fmla="*/ 8001000 w 8241393"/>
                <a:gd name="connsiteY4" fmla="*/ 0 h 240392"/>
                <a:gd name="connsiteX5" fmla="*/ 8001000 w 8241393"/>
                <a:gd name="connsiteY5" fmla="*/ 240392 h 240392"/>
                <a:gd name="connsiteX6" fmla="*/ 0 w 8241393"/>
                <a:gd name="connsiteY6" fmla="*/ 240392 h 24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1393" h="240392">
                  <a:moveTo>
                    <a:pt x="8001001" y="0"/>
                  </a:moveTo>
                  <a:lnTo>
                    <a:pt x="8241393" y="240392"/>
                  </a:lnTo>
                  <a:lnTo>
                    <a:pt x="8001001" y="240392"/>
                  </a:lnTo>
                  <a:close/>
                  <a:moveTo>
                    <a:pt x="0" y="0"/>
                  </a:moveTo>
                  <a:lnTo>
                    <a:pt x="8001000" y="0"/>
                  </a:lnTo>
                  <a:lnTo>
                    <a:pt x="8001000" y="240392"/>
                  </a:lnTo>
                  <a:lnTo>
                    <a:pt x="0" y="24039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8277135" y="813655"/>
              <a:ext cx="4697834" cy="240392"/>
            </a:xfrm>
            <a:custGeom>
              <a:avLst/>
              <a:gdLst>
                <a:gd name="connsiteX0" fmla="*/ 240393 w 4190999"/>
                <a:gd name="connsiteY0" fmla="*/ 0 h 240392"/>
                <a:gd name="connsiteX1" fmla="*/ 4190999 w 4190999"/>
                <a:gd name="connsiteY1" fmla="*/ 0 h 240392"/>
                <a:gd name="connsiteX2" fmla="*/ 4190999 w 4190999"/>
                <a:gd name="connsiteY2" fmla="*/ 240392 h 240392"/>
                <a:gd name="connsiteX3" fmla="*/ 240393 w 4190999"/>
                <a:gd name="connsiteY3" fmla="*/ 240392 h 240392"/>
                <a:gd name="connsiteX4" fmla="*/ 0 w 4190999"/>
                <a:gd name="connsiteY4" fmla="*/ 0 h 240392"/>
                <a:gd name="connsiteX5" fmla="*/ 240392 w 4190999"/>
                <a:gd name="connsiteY5" fmla="*/ 0 h 240392"/>
                <a:gd name="connsiteX6" fmla="*/ 240392 w 4190999"/>
                <a:gd name="connsiteY6" fmla="*/ 240392 h 24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999" h="240392">
                  <a:moveTo>
                    <a:pt x="240393" y="0"/>
                  </a:moveTo>
                  <a:lnTo>
                    <a:pt x="4190999" y="0"/>
                  </a:lnTo>
                  <a:lnTo>
                    <a:pt x="4190999" y="240392"/>
                  </a:lnTo>
                  <a:lnTo>
                    <a:pt x="240393" y="240392"/>
                  </a:lnTo>
                  <a:close/>
                  <a:moveTo>
                    <a:pt x="0" y="0"/>
                  </a:moveTo>
                  <a:lnTo>
                    <a:pt x="240392" y="0"/>
                  </a:lnTo>
                  <a:lnTo>
                    <a:pt x="240392" y="240392"/>
                  </a:lnTo>
                  <a:close/>
                </a:path>
              </a:pathLst>
            </a:custGeom>
            <a:solidFill>
              <a:srgbClr val="96CA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15"/>
          <p:cNvGrpSpPr/>
          <p:nvPr userDrawn="1"/>
        </p:nvGrpSpPr>
        <p:grpSpPr>
          <a:xfrm flipV="1">
            <a:off x="533400" y="4705359"/>
            <a:ext cx="8534400" cy="45719"/>
            <a:chOff x="447412" y="813655"/>
            <a:chExt cx="12527557" cy="240392"/>
          </a:xfrm>
        </p:grpSpPr>
        <p:sp>
          <p:nvSpPr>
            <p:cNvPr id="17" name="任意多边形 16"/>
            <p:cNvSpPr/>
            <p:nvPr/>
          </p:nvSpPr>
          <p:spPr>
            <a:xfrm>
              <a:off x="447412" y="813655"/>
              <a:ext cx="8241392" cy="240392"/>
            </a:xfrm>
            <a:custGeom>
              <a:avLst/>
              <a:gdLst>
                <a:gd name="connsiteX0" fmla="*/ 8001001 w 8241393"/>
                <a:gd name="connsiteY0" fmla="*/ 0 h 240392"/>
                <a:gd name="connsiteX1" fmla="*/ 8241393 w 8241393"/>
                <a:gd name="connsiteY1" fmla="*/ 240392 h 240392"/>
                <a:gd name="connsiteX2" fmla="*/ 8001001 w 8241393"/>
                <a:gd name="connsiteY2" fmla="*/ 240392 h 240392"/>
                <a:gd name="connsiteX3" fmla="*/ 0 w 8241393"/>
                <a:gd name="connsiteY3" fmla="*/ 0 h 240392"/>
                <a:gd name="connsiteX4" fmla="*/ 8001000 w 8241393"/>
                <a:gd name="connsiteY4" fmla="*/ 0 h 240392"/>
                <a:gd name="connsiteX5" fmla="*/ 8001000 w 8241393"/>
                <a:gd name="connsiteY5" fmla="*/ 240392 h 240392"/>
                <a:gd name="connsiteX6" fmla="*/ 0 w 8241393"/>
                <a:gd name="connsiteY6" fmla="*/ 240392 h 24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1393" h="240392">
                  <a:moveTo>
                    <a:pt x="8001001" y="0"/>
                  </a:moveTo>
                  <a:lnTo>
                    <a:pt x="8241393" y="240392"/>
                  </a:lnTo>
                  <a:lnTo>
                    <a:pt x="8001001" y="240392"/>
                  </a:lnTo>
                  <a:close/>
                  <a:moveTo>
                    <a:pt x="0" y="0"/>
                  </a:moveTo>
                  <a:lnTo>
                    <a:pt x="8001000" y="0"/>
                  </a:lnTo>
                  <a:lnTo>
                    <a:pt x="8001000" y="240392"/>
                  </a:lnTo>
                  <a:lnTo>
                    <a:pt x="0" y="24039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8277135" y="813655"/>
              <a:ext cx="4697834" cy="240392"/>
            </a:xfrm>
            <a:custGeom>
              <a:avLst/>
              <a:gdLst>
                <a:gd name="connsiteX0" fmla="*/ 240393 w 4190999"/>
                <a:gd name="connsiteY0" fmla="*/ 0 h 240392"/>
                <a:gd name="connsiteX1" fmla="*/ 4190999 w 4190999"/>
                <a:gd name="connsiteY1" fmla="*/ 0 h 240392"/>
                <a:gd name="connsiteX2" fmla="*/ 4190999 w 4190999"/>
                <a:gd name="connsiteY2" fmla="*/ 240392 h 240392"/>
                <a:gd name="connsiteX3" fmla="*/ 240393 w 4190999"/>
                <a:gd name="connsiteY3" fmla="*/ 240392 h 240392"/>
                <a:gd name="connsiteX4" fmla="*/ 0 w 4190999"/>
                <a:gd name="connsiteY4" fmla="*/ 0 h 240392"/>
                <a:gd name="connsiteX5" fmla="*/ 240392 w 4190999"/>
                <a:gd name="connsiteY5" fmla="*/ 0 h 240392"/>
                <a:gd name="connsiteX6" fmla="*/ 240392 w 4190999"/>
                <a:gd name="connsiteY6" fmla="*/ 240392 h 24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999" h="240392">
                  <a:moveTo>
                    <a:pt x="240393" y="0"/>
                  </a:moveTo>
                  <a:lnTo>
                    <a:pt x="4190999" y="0"/>
                  </a:lnTo>
                  <a:lnTo>
                    <a:pt x="4190999" y="240392"/>
                  </a:lnTo>
                  <a:lnTo>
                    <a:pt x="240393" y="240392"/>
                  </a:lnTo>
                  <a:close/>
                  <a:moveTo>
                    <a:pt x="0" y="0"/>
                  </a:moveTo>
                  <a:lnTo>
                    <a:pt x="240392" y="0"/>
                  </a:lnTo>
                  <a:lnTo>
                    <a:pt x="240392" y="240392"/>
                  </a:lnTo>
                  <a:close/>
                </a:path>
              </a:pathLst>
            </a:custGeom>
            <a:solidFill>
              <a:srgbClr val="96CA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233256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</p:sldLayoutIdLst>
  <p:timing>
    <p:tnLst>
      <p:par>
        <p:cTn id="1" dur="indefinite" restart="never" nodeType="tmRoot"/>
      </p:par>
    </p:tnLst>
  </p:timing>
  <p:txStyles>
    <p:titleStyle>
      <a:lvl1pPr algn="ctr" defTabSz="463550" rtl="0" eaLnBrk="0" fontAlgn="base" hangingPunct="0">
        <a:spcBef>
          <a:spcPct val="0"/>
        </a:spcBef>
        <a:spcAft>
          <a:spcPct val="0"/>
        </a:spcAft>
        <a:defRPr lang="zh-CN" altLang="zh-CN" sz="2800" b="1" dirty="0" smtClean="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  <a:lvl2pPr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2pPr>
      <a:lvl3pPr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3pPr>
      <a:lvl4pPr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4pPr>
      <a:lvl5pPr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5pPr>
      <a:lvl6pPr marL="457200"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6pPr>
      <a:lvl7pPr marL="914400"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7pPr>
      <a:lvl8pPr marL="1371600"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8pPr>
      <a:lvl9pPr marL="1828800" algn="ctr" defTabSz="463550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66"/>
          </a:solidFill>
          <a:latin typeface="黑体" pitchFamily="49" charset="-122"/>
          <a:ea typeface="黑体" pitchFamily="49" charset="-122"/>
        </a:defRPr>
      </a:lvl9pPr>
    </p:titleStyle>
    <p:bodyStyle>
      <a:lvl1pPr marL="182563" indent="-182563" algn="l" defTabSz="1158875" rtl="0" eaLnBrk="0" fontAlgn="base" hangingPunct="0">
        <a:spcBef>
          <a:spcPct val="30000"/>
        </a:spcBef>
        <a:spcAft>
          <a:spcPct val="20000"/>
        </a:spcAft>
        <a:buClr>
          <a:srgbClr val="0000CC"/>
        </a:buClr>
        <a:buSzPct val="100000"/>
        <a:buFont typeface="Wingdings" pitchFamily="2" charset="2"/>
        <a:buChar char="l"/>
        <a:defRPr lang="en-GB" altLang="zh-CN" sz="2200" b="0" dirty="0" smtClean="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  <a:lvl2pPr marL="533400" indent="-168275" algn="l" defTabSz="1158875" rtl="0" eaLnBrk="0" fontAlgn="base" hangingPunct="0">
        <a:spcBef>
          <a:spcPct val="20000"/>
        </a:spcBef>
        <a:spcAft>
          <a:spcPct val="0"/>
        </a:spcAft>
        <a:buClr>
          <a:srgbClr val="660066"/>
        </a:buClr>
        <a:buSzPct val="100000"/>
        <a:buFont typeface="Wingdings" pitchFamily="2" charset="2"/>
        <a:buChar char="n"/>
        <a:defRPr sz="22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2pPr>
      <a:lvl3pPr marL="898525" indent="-182563" algn="l" defTabSz="1158875" rtl="0" eaLnBrk="0" fontAlgn="base" hangingPunct="0">
        <a:spcBef>
          <a:spcPct val="20000"/>
        </a:spcBef>
        <a:spcAft>
          <a:spcPct val="0"/>
        </a:spcAft>
        <a:buClr>
          <a:srgbClr val="800000"/>
        </a:buClr>
        <a:buSzPct val="100000"/>
        <a:buFont typeface="Wingdings" pitchFamily="2" charset="2"/>
        <a:buChar char="Ø"/>
        <a:defRPr sz="20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marL="1636713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 b="1">
          <a:solidFill>
            <a:schemeClr val="tx1"/>
          </a:solidFill>
          <a:latin typeface="+mn-lt"/>
        </a:defRPr>
      </a:lvl4pPr>
      <a:lvl5pPr marL="2057400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 b="1">
          <a:solidFill>
            <a:schemeClr val="tx1"/>
          </a:solidFill>
          <a:latin typeface="+mn-lt"/>
        </a:defRPr>
      </a:lvl5pPr>
      <a:lvl6pPr marL="2514600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b="1">
          <a:solidFill>
            <a:schemeClr val="tx1"/>
          </a:solidFill>
          <a:latin typeface="+mn-lt"/>
        </a:defRPr>
      </a:lvl6pPr>
      <a:lvl7pPr marL="2971800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b="1">
          <a:solidFill>
            <a:schemeClr val="tx1"/>
          </a:solidFill>
          <a:latin typeface="+mn-lt"/>
        </a:defRPr>
      </a:lvl7pPr>
      <a:lvl8pPr marL="3429000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b="1">
          <a:solidFill>
            <a:schemeClr val="tx1"/>
          </a:solidFill>
          <a:latin typeface="+mn-lt"/>
        </a:defRPr>
      </a:lvl8pPr>
      <a:lvl9pPr marL="3886200" indent="-228600" algn="l" defTabSz="1158875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b="1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ctrip.com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sinobook.com.cn/mai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://special.ourh5.com/index.php?s=/Home/Index/logi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://special.ourh5.com/index.php?s=/Home/Index/logi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895350"/>
            <a:ext cx="5776913" cy="3284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 smtClean="0"/>
              <a:t>10</a:t>
            </a:r>
            <a:r>
              <a:rPr lang="zh-CN" altLang="en-US" dirty="0" smtClean="0"/>
              <a:t>章</a:t>
            </a:r>
            <a:r>
              <a:rPr lang="en-US" altLang="zh-CN" dirty="0" smtClean="0"/>
              <a:t> CSS+DIV</a:t>
            </a:r>
            <a:r>
              <a:rPr lang="zh-CN" altLang="en-US" dirty="0" smtClean="0"/>
              <a:t>页面布局（</a:t>
            </a:r>
            <a:r>
              <a:rPr lang="en-US" altLang="zh-CN" dirty="0" smtClean="0"/>
              <a:t>1-2</a:t>
            </a:r>
            <a:r>
              <a:rPr lang="zh-CN" altLang="en-US" dirty="0" smtClean="0"/>
              <a:t>课时</a:t>
            </a:r>
            <a:r>
              <a:rPr lang="zh-CN" altLang="en-US" dirty="0" smtClean="0"/>
              <a:t>）</a:t>
            </a:r>
            <a:r>
              <a:rPr lang="en-US" altLang="zh-CN" smtClean="0"/>
              <a:t>8</a:t>
            </a:r>
            <a:endParaRPr lang="zh-CN" altLang="en-US" dirty="0" smtClean="0"/>
          </a:p>
        </p:txBody>
      </p:sp>
      <p:sp>
        <p:nvSpPr>
          <p:cNvPr id="2" name="圆角矩形标注 1"/>
          <p:cNvSpPr/>
          <p:nvPr/>
        </p:nvSpPr>
        <p:spPr bwMode="auto">
          <a:xfrm>
            <a:off x="762000" y="895350"/>
            <a:ext cx="1447800" cy="514350"/>
          </a:xfrm>
          <a:prstGeom prst="wedgeRoundRectCallout">
            <a:avLst>
              <a:gd name="adj1" fmla="val 169835"/>
              <a:gd name="adj2" fmla="val 36270"/>
              <a:gd name="adj3" fmla="val 16667"/>
            </a:avLst>
          </a:prstGeom>
          <a:solidFill>
            <a:schemeClr val="accent2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784225" marR="0" indent="-419100" algn="l" defTabSz="1158875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60066"/>
              </a:buClr>
              <a:buSzPct val="100000"/>
              <a:buFont typeface="Wingdings" pitchFamily="2" charset="2"/>
              <a:buNone/>
              <a:tabLst/>
            </a:pPr>
            <a:r>
              <a:rPr kumimoji="0" lang="zh-CN" altLang="en-US" sz="2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黑体" pitchFamily="49" charset="-122"/>
                <a:ea typeface="黑体" pitchFamily="49" charset="-122"/>
              </a:rPr>
              <a:t>头部</a:t>
            </a:r>
          </a:p>
        </p:txBody>
      </p:sp>
      <p:sp>
        <p:nvSpPr>
          <p:cNvPr id="9" name="圆角矩形标注 8"/>
          <p:cNvSpPr/>
          <p:nvPr/>
        </p:nvSpPr>
        <p:spPr bwMode="auto">
          <a:xfrm>
            <a:off x="762000" y="1713094"/>
            <a:ext cx="1447800" cy="458606"/>
          </a:xfrm>
          <a:prstGeom prst="wedgeRoundRectCallout">
            <a:avLst>
              <a:gd name="adj1" fmla="val 146390"/>
              <a:gd name="adj2" fmla="val -50292"/>
              <a:gd name="adj3" fmla="val 16667"/>
            </a:avLst>
          </a:prstGeom>
          <a:solidFill>
            <a:schemeClr val="accent2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784225" marR="0" indent="-419100" algn="l" defTabSz="1158875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60066"/>
              </a:buClr>
              <a:buSzPct val="100000"/>
              <a:buFont typeface="Wingdings" pitchFamily="2" charset="2"/>
              <a:buNone/>
              <a:tabLst/>
            </a:pPr>
            <a:r>
              <a:rPr kumimoji="0" lang="zh-CN" altLang="en-US" sz="2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黑体" pitchFamily="49" charset="-122"/>
                <a:ea typeface="黑体" pitchFamily="49" charset="-122"/>
              </a:rPr>
              <a:t>导航</a:t>
            </a:r>
          </a:p>
        </p:txBody>
      </p:sp>
      <p:sp>
        <p:nvSpPr>
          <p:cNvPr id="10" name="圆角矩形标注 9"/>
          <p:cNvSpPr/>
          <p:nvPr/>
        </p:nvSpPr>
        <p:spPr bwMode="auto">
          <a:xfrm>
            <a:off x="609600" y="2400300"/>
            <a:ext cx="1828800" cy="628650"/>
          </a:xfrm>
          <a:prstGeom prst="wedgeRoundRectCallout">
            <a:avLst>
              <a:gd name="adj1" fmla="val 169835"/>
              <a:gd name="adj2" fmla="val 36270"/>
              <a:gd name="adj3" fmla="val 16667"/>
            </a:avLst>
          </a:prstGeom>
          <a:solidFill>
            <a:schemeClr val="accent2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784225" marR="0" indent="-419100" algn="dist" defTabSz="1158875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60066"/>
              </a:buClr>
              <a:buSzPct val="100000"/>
              <a:buFont typeface="Wingdings" pitchFamily="2" charset="2"/>
              <a:buNone/>
              <a:tabLst/>
            </a:pPr>
            <a:r>
              <a:rPr kumimoji="0" lang="zh-CN" altLang="en-US" sz="2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黑体" pitchFamily="49" charset="-122"/>
                <a:ea typeface="黑体" pitchFamily="49" charset="-122"/>
              </a:rPr>
              <a:t>大图轮播</a:t>
            </a:r>
          </a:p>
        </p:txBody>
      </p:sp>
      <p:sp>
        <p:nvSpPr>
          <p:cNvPr id="11" name="圆角矩形标注 10"/>
          <p:cNvSpPr/>
          <p:nvPr/>
        </p:nvSpPr>
        <p:spPr bwMode="auto">
          <a:xfrm>
            <a:off x="609600" y="3333750"/>
            <a:ext cx="1828800" cy="602885"/>
          </a:xfrm>
          <a:prstGeom prst="wedgeRoundRectCallout">
            <a:avLst>
              <a:gd name="adj1" fmla="val 120272"/>
              <a:gd name="adj2" fmla="val 59095"/>
              <a:gd name="adj3" fmla="val 16667"/>
            </a:avLst>
          </a:prstGeom>
          <a:solidFill>
            <a:schemeClr val="accent2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784225" marR="0" indent="-419100" defTabSz="1158875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60066"/>
              </a:buClr>
              <a:buSzPct val="100000"/>
              <a:buFont typeface="Wingdings" pitchFamily="2" charset="2"/>
              <a:buNone/>
              <a:tabLst/>
            </a:pPr>
            <a:r>
              <a:rPr kumimoji="0" lang="zh-CN" altLang="en-US" sz="2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黑体" pitchFamily="49" charset="-122"/>
                <a:ea typeface="黑体" pitchFamily="49" charset="-122"/>
              </a:rPr>
              <a:t>其它</a:t>
            </a:r>
            <a:r>
              <a:rPr kumimoji="0" lang="en-US" altLang="zh-CN" sz="2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黑体" pitchFamily="49" charset="-122"/>
                <a:ea typeface="黑体" pitchFamily="49" charset="-122"/>
              </a:rPr>
              <a:t>DIV</a:t>
            </a:r>
            <a:endParaRPr kumimoji="0" lang="zh-CN" altLang="en-US" sz="22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505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/>
              <a:t>多</a:t>
            </a:r>
            <a:r>
              <a:rPr lang="zh-CN" altLang="zh-CN" dirty="0"/>
              <a:t>行三列</a:t>
            </a:r>
            <a:r>
              <a:rPr lang="zh-CN" altLang="zh-CN" dirty="0" smtClean="0"/>
              <a:t>模式页面布局</a:t>
            </a:r>
            <a:r>
              <a:rPr lang="zh-CN" altLang="en-US" dirty="0" smtClean="0"/>
              <a:t>案例代码</a:t>
            </a:r>
            <a:r>
              <a:rPr lang="en-US" altLang="zh-CN" dirty="0" smtClean="0"/>
              <a:t>-CSS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3400" y="810816"/>
            <a:ext cx="8534400" cy="3875484"/>
          </a:xfrm>
        </p:spPr>
        <p:txBody>
          <a:bodyPr/>
          <a:lstStyle/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#</a:t>
            </a:r>
            <a:r>
              <a:rPr lang="en-US" altLang="zh-CN" sz="1600" dirty="0" err="1"/>
              <a:t>nav</a:t>
            </a:r>
            <a:r>
              <a:rPr lang="en-US" altLang="zh-CN" sz="1600" dirty="0"/>
              <a:t>{background:#FFDD99;width:100%;height:48px;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border-bottom:2px </a:t>
            </a:r>
            <a:r>
              <a:rPr lang="en-US" altLang="zh-CN" sz="1600" dirty="0"/>
              <a:t>solid #FFFFFF;}			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#main{width:100%;height:500px;}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#left{width:33%;height:100%;</a:t>
            </a:r>
            <a:r>
              <a:rPr lang="en-US" altLang="zh-CN" sz="1600" dirty="0" err="1"/>
              <a:t>float:left</a:t>
            </a:r>
            <a:r>
              <a:rPr lang="en-US" altLang="zh-CN" sz="1600" dirty="0"/>
              <a:t>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#left_up_1{background:#99cccc;width:100%;height:123px;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   border-bottom:2px </a:t>
            </a:r>
            <a:r>
              <a:rPr lang="en-US" altLang="zh-CN" sz="1600" dirty="0"/>
              <a:t>solid #FFFFFF;}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#left_up_2{background:#009999;width:100%;height:123px;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  border-bottom:2px </a:t>
            </a:r>
            <a:r>
              <a:rPr lang="en-US" altLang="zh-CN" sz="1600" dirty="0"/>
              <a:t>solid #FFFFFF;}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#left_down_1{background:#339999;width:100%;height:123px;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    border-bottom:2px </a:t>
            </a:r>
            <a:r>
              <a:rPr lang="en-US" altLang="zh-CN" sz="1600" dirty="0"/>
              <a:t>solid #FFFFFF;}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#left_down_2{background:#667788;width:100%;height:125px;}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#center{width:34%;height:100%;</a:t>
            </a:r>
            <a:r>
              <a:rPr lang="en-US" altLang="zh-CN" sz="1600" dirty="0" err="1"/>
              <a:t>float:left</a:t>
            </a:r>
            <a:r>
              <a:rPr lang="en-US" altLang="zh-CN" sz="1600" dirty="0"/>
              <a:t>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</a:t>
            </a:r>
            <a:r>
              <a:rPr lang="en-US" altLang="zh-CN" sz="1600" dirty="0" err="1"/>
              <a:t>center_up</a:t>
            </a:r>
            <a:r>
              <a:rPr lang="en-US" altLang="zh-CN" sz="1600" dirty="0"/>
              <a:t>{background:#66ff66;width:100%;height:198px;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  border-bottom:2px </a:t>
            </a:r>
            <a:r>
              <a:rPr lang="en-US" altLang="zh-CN" sz="1600" dirty="0"/>
              <a:t>solid #FFFFFF;}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</a:t>
            </a:r>
            <a:r>
              <a:rPr lang="en-US" altLang="zh-CN" sz="1600" dirty="0" err="1"/>
              <a:t>center_down</a:t>
            </a:r>
            <a:r>
              <a:rPr lang="en-US" altLang="zh-CN" sz="1600" dirty="0"/>
              <a:t>{background:#45DD22;width:100%;height:300px;}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#right{width:33%;height:100%;</a:t>
            </a:r>
            <a:r>
              <a:rPr lang="en-US" altLang="zh-CN" sz="1600" dirty="0" err="1"/>
              <a:t>float:left</a:t>
            </a:r>
            <a:r>
              <a:rPr lang="en-US" altLang="zh-CN" sz="1600" dirty="0"/>
              <a:t>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</a:t>
            </a:r>
            <a:r>
              <a:rPr lang="en-US" altLang="zh-CN" sz="1600" dirty="0" err="1"/>
              <a:t>right_up</a:t>
            </a:r>
            <a:r>
              <a:rPr lang="en-US" altLang="zh-CN" sz="1600" dirty="0"/>
              <a:t>{background:#55DDFB;width:100%;height:148px;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 border-bottom:2px </a:t>
            </a:r>
            <a:r>
              <a:rPr lang="en-US" altLang="zh-CN" sz="1600" dirty="0"/>
              <a:t>solid #FFFFFF;}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</a:t>
            </a:r>
            <a:r>
              <a:rPr lang="en-US" altLang="zh-CN" sz="1600" dirty="0" err="1"/>
              <a:t>right_down</a:t>
            </a:r>
            <a:r>
              <a:rPr lang="en-US" altLang="zh-CN" sz="1600" dirty="0"/>
              <a:t>{background:#667733;width:100%;height:350px;}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#footer{border-top:2px solid #FFFFFF;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 smtClean="0"/>
              <a:t>          background</a:t>
            </a:r>
            <a:r>
              <a:rPr lang="en-US" altLang="zh-CN" sz="1600" dirty="0"/>
              <a:t>:#DDDD11;width:100%;height:48px;}</a:t>
            </a:r>
            <a:endParaRPr lang="zh-CN" altLang="en-US" sz="240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8702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12.6 </a:t>
            </a:r>
            <a:r>
              <a:rPr lang="zh-CN" altLang="en-US" dirty="0" smtClean="0"/>
              <a:t>综合实例</a:t>
            </a:r>
            <a:r>
              <a:rPr lang="en-US" altLang="zh-CN" dirty="0" smtClean="0"/>
              <a:t>-</a:t>
            </a:r>
            <a:r>
              <a:rPr lang="zh-CN" altLang="en-US" dirty="0" smtClean="0"/>
              <a:t>分析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379214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&lt;!-- edu_12_6_1.html --&gt;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&lt;html&gt;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&lt;head&gt;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&lt;title&gt;</a:t>
            </a:r>
            <a:r>
              <a:rPr lang="zh-CN" altLang="en-US" sz="1600" dirty="0" smtClean="0">
                <a:ea typeface="宋体" charset="-122"/>
              </a:rPr>
              <a:t>第十八届中国国际广告节会议注册表</a:t>
            </a:r>
            <a:r>
              <a:rPr lang="en-US" altLang="zh-CN" sz="1600" dirty="0" smtClean="0">
                <a:ea typeface="宋体" charset="-122"/>
              </a:rPr>
              <a:t>&lt;/title&gt;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&lt;style type="text/</a:t>
            </a:r>
            <a:r>
              <a:rPr lang="en-US" altLang="zh-CN" sz="1600" dirty="0" err="1" smtClean="0">
                <a:ea typeface="宋体" charset="-122"/>
              </a:rPr>
              <a:t>css</a:t>
            </a:r>
            <a:r>
              <a:rPr lang="en-US" altLang="zh-CN" sz="1600" dirty="0" smtClean="0">
                <a:ea typeface="宋体" charset="-122"/>
              </a:rPr>
              <a:t>"&gt;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body{ </a:t>
            </a:r>
            <a:r>
              <a:rPr lang="en-US" altLang="zh-CN" sz="1600" dirty="0" err="1" smtClean="0">
                <a:ea typeface="宋体" charset="-122"/>
              </a:rPr>
              <a:t>text-align:center</a:t>
            </a:r>
            <a:r>
              <a:rPr lang="en-US" altLang="zh-CN" sz="1600" dirty="0" smtClean="0">
                <a:ea typeface="宋体" charset="-122"/>
              </a:rPr>
              <a:t>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h1{ font-size:25px;text-align:center;}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{ font-size:14px;align:center;width:840px; margin:0 </a:t>
            </a:r>
            <a:r>
              <a:rPr lang="en-US" altLang="zh-CN" sz="1600" dirty="0" err="1" smtClean="0">
                <a:ea typeface="宋体" charset="-122"/>
              </a:rPr>
              <a:t>auto;background</a:t>
            </a:r>
            <a:r>
              <a:rPr lang="en-US" altLang="zh-CN" sz="1600" dirty="0" smtClean="0">
                <a:ea typeface="宋体" charset="-122"/>
              </a:rPr>
              <a:t>:#f7f7f7;}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td{ border:1px solid #ccc;padding:2px 3px;text-align:center;}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.</a:t>
            </a:r>
            <a:r>
              <a:rPr lang="en-US" altLang="zh-CN" sz="1600" dirty="0" err="1" smtClean="0">
                <a:ea typeface="宋体" charset="-122"/>
              </a:rPr>
              <a:t>ibg</a:t>
            </a:r>
            <a:r>
              <a:rPr lang="en-US" altLang="zh-CN" sz="1600" dirty="0" smtClean="0">
                <a:ea typeface="宋体" charset="-122"/>
              </a:rPr>
              <a:t>{ </a:t>
            </a:r>
            <a:r>
              <a:rPr lang="en-US" altLang="zh-CN" sz="1600" dirty="0" err="1" smtClean="0">
                <a:ea typeface="宋体" charset="-122"/>
              </a:rPr>
              <a:t>text-align:left</a:t>
            </a:r>
            <a:r>
              <a:rPr lang="en-US" altLang="zh-CN" sz="1600" dirty="0" smtClean="0">
                <a:ea typeface="宋体" charset="-122"/>
              </a:rPr>
              <a:t>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.</a:t>
            </a:r>
            <a:r>
              <a:rPr lang="en-US" altLang="zh-CN" sz="1600" dirty="0" err="1" smtClean="0">
                <a:ea typeface="宋体" charset="-122"/>
              </a:rPr>
              <a:t>bbg</a:t>
            </a:r>
            <a:r>
              <a:rPr lang="en-US" altLang="zh-CN" sz="1600" dirty="0" smtClean="0">
                <a:ea typeface="宋体" charset="-122"/>
              </a:rPr>
              <a:t>{ padding:20px 0;font-size:13px;}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&lt;/style&gt;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&lt;/head&gt;</a:t>
            </a:r>
            <a:endParaRPr lang="en-US" altLang="zh-CN" sz="140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316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11.6 </a:t>
            </a:r>
            <a:r>
              <a:rPr lang="zh-CN" altLang="en-US" smtClean="0"/>
              <a:t>综合实例</a:t>
            </a:r>
            <a:r>
              <a:rPr lang="en-US" altLang="zh-CN" smtClean="0"/>
              <a:t>-</a:t>
            </a:r>
            <a:r>
              <a:rPr lang="zh-CN" altLang="en-US" smtClean="0"/>
              <a:t>分析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534400" cy="3792141"/>
          </a:xfrm>
        </p:spPr>
        <p:txBody>
          <a:bodyPr/>
          <a:lstStyle/>
          <a:p>
            <a:pPr>
              <a:lnSpc>
                <a:spcPct val="80000"/>
              </a:lnSpc>
              <a:buFont typeface="Wingdings" pitchFamily="2" charset="2"/>
              <a:buNone/>
              <a:tabLst>
                <a:tab pos="355600" algn="l"/>
              </a:tabLst>
            </a:pPr>
            <a:r>
              <a:rPr lang="zh-CN" altLang="en-US" dirty="0" smtClean="0"/>
              <a:t>主体设计布局如下，其余代码省略。</a:t>
            </a:r>
            <a:endParaRPr lang="en-US" altLang="zh-CN" dirty="0" smtClean="0"/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&lt;body&gt;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&lt;form&gt;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&lt;table class="</a:t>
            </a:r>
            <a:r>
              <a:rPr lang="en-US" altLang="zh-CN" sz="1800" b="0" dirty="0" err="1" smtClean="0">
                <a:ea typeface="宋体" charset="-122"/>
              </a:rPr>
              <a:t>zhuce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</a:t>
            </a:r>
            <a:r>
              <a:rPr lang="en-US" altLang="zh-CN" sz="1800" b="0" dirty="0" err="1" smtClean="0">
                <a:ea typeface="宋体" charset="-122"/>
              </a:rPr>
              <a:t>tr</a:t>
            </a:r>
            <a:r>
              <a:rPr lang="en-US" altLang="zh-CN" sz="1800" b="0" dirty="0" smtClean="0">
                <a:ea typeface="宋体" charset="-122"/>
              </a:rPr>
              <a:t>&gt;&lt;td width="100"&gt;</a:t>
            </a:r>
            <a:r>
              <a:rPr lang="zh-CN" altLang="en-US" sz="1800" b="0" dirty="0" smtClean="0">
                <a:ea typeface="宋体" charset="-122"/>
              </a:rPr>
              <a:t>参会者姓名</a:t>
            </a:r>
            <a:r>
              <a:rPr lang="en-US" altLang="zh-CN" sz="1800" b="0" dirty="0" smtClean="0">
                <a:ea typeface="宋体" charset="-122"/>
              </a:rPr>
              <a:t>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 </a:t>
            </a:r>
            <a:r>
              <a:rPr lang="en-US" altLang="zh-CN" sz="1800" b="0" dirty="0" err="1" smtClean="0">
                <a:ea typeface="宋体" charset="-122"/>
              </a:rPr>
              <a:t>colspan</a:t>
            </a:r>
            <a:r>
              <a:rPr lang="en-US" altLang="zh-CN" sz="1800" b="0" dirty="0" smtClean="0">
                <a:ea typeface="宋体" charset="-122"/>
              </a:rPr>
              <a:t>="4" class="</a:t>
            </a:r>
            <a:r>
              <a:rPr lang="en-US" altLang="zh-CN" sz="1800" b="0" dirty="0" err="1" smtClean="0">
                <a:ea typeface="宋体" charset="-122"/>
              </a:rPr>
              <a:t>ibg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&lt;input name="</a:t>
            </a:r>
            <a:r>
              <a:rPr lang="en-US" altLang="zh-CN" sz="1800" b="0" dirty="0" err="1" smtClean="0">
                <a:ea typeface="宋体" charset="-122"/>
              </a:rPr>
              <a:t>txtName</a:t>
            </a:r>
            <a:r>
              <a:rPr lang="en-US" altLang="zh-CN" sz="1800" b="0" dirty="0" smtClean="0">
                <a:ea typeface="宋体" charset="-122"/>
              </a:rPr>
              <a:t>" type="text"&gt; 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&lt;td&gt;</a:t>
            </a:r>
            <a:r>
              <a:rPr lang="zh-CN" altLang="en-US" sz="1800" b="0" dirty="0" smtClean="0">
                <a:ea typeface="宋体" charset="-122"/>
              </a:rPr>
              <a:t>职务</a:t>
            </a:r>
            <a:r>
              <a:rPr lang="en-US" altLang="zh-CN" sz="1800" b="0" dirty="0" smtClean="0">
                <a:ea typeface="宋体" charset="-122"/>
              </a:rPr>
              <a:t>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 </a:t>
            </a:r>
            <a:r>
              <a:rPr lang="en-US" altLang="zh-CN" sz="1800" b="0" dirty="0" err="1" smtClean="0">
                <a:ea typeface="宋体" charset="-122"/>
              </a:rPr>
              <a:t>colspan</a:t>
            </a:r>
            <a:r>
              <a:rPr lang="en-US" altLang="zh-CN" sz="1800" b="0" dirty="0" smtClean="0">
                <a:ea typeface="宋体" charset="-122"/>
              </a:rPr>
              <a:t>="3" class="</a:t>
            </a:r>
            <a:r>
              <a:rPr lang="en-US" altLang="zh-CN" sz="1800" b="0" dirty="0" err="1" smtClean="0">
                <a:ea typeface="宋体" charset="-122"/>
              </a:rPr>
              <a:t>ibg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&lt;input name="</a:t>
            </a:r>
            <a:r>
              <a:rPr lang="en-US" altLang="zh-CN" sz="1800" b="0" dirty="0" err="1" smtClean="0">
                <a:ea typeface="宋体" charset="-122"/>
              </a:rPr>
              <a:t>txtZhiwu</a:t>
            </a:r>
            <a:r>
              <a:rPr lang="en-US" altLang="zh-CN" sz="1800" b="0" dirty="0" smtClean="0">
                <a:ea typeface="宋体" charset="-122"/>
              </a:rPr>
              <a:t>" type="text"&gt;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&lt;/</a:t>
            </a:r>
            <a:r>
              <a:rPr lang="en-US" altLang="zh-CN" sz="1800" b="0" dirty="0" err="1" smtClean="0">
                <a:ea typeface="宋体" charset="-122"/>
              </a:rPr>
              <a:t>tr</a:t>
            </a:r>
            <a:r>
              <a:rPr lang="en-US" altLang="zh-CN" sz="1800" b="0" dirty="0" smtClean="0">
                <a:ea typeface="宋体" charset="-122"/>
              </a:rPr>
              <a:t>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……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&lt;/table&gt;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&lt;/form&gt;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&lt;/body&gt;</a:t>
            </a:r>
            <a:endParaRPr lang="zh-CN" altLang="en-US" sz="1800" b="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246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82713" y="57150"/>
            <a:ext cx="7761287" cy="567929"/>
          </a:xfrm>
        </p:spPr>
        <p:txBody>
          <a:bodyPr/>
          <a:lstStyle/>
          <a:p>
            <a:r>
              <a:rPr lang="zh-CN" altLang="en-US" smtClean="0"/>
              <a:t>本章小结 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3400" y="810817"/>
            <a:ext cx="8534400" cy="379214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表</a:t>
            </a:r>
            <a:r>
              <a:rPr lang="zh-CN" altLang="zh-CN" dirty="0"/>
              <a:t>单是</a:t>
            </a:r>
            <a:r>
              <a:rPr lang="en-US" altLang="zh-CN" dirty="0"/>
              <a:t>Web</a:t>
            </a:r>
            <a:r>
              <a:rPr lang="zh-CN" altLang="zh-CN" dirty="0"/>
              <a:t>服务器端和客户端进行信息交互的主要桥梁。</a:t>
            </a:r>
            <a:r>
              <a:rPr lang="en-US" altLang="zh-CN" dirty="0"/>
              <a:t>Web</a:t>
            </a:r>
            <a:r>
              <a:rPr lang="zh-CN" altLang="zh-CN" dirty="0"/>
              <a:t>服务器通过含有表单和表单控件的</a:t>
            </a:r>
            <a:r>
              <a:rPr lang="en-US" altLang="zh-CN" dirty="0"/>
              <a:t>Web</a:t>
            </a:r>
            <a:r>
              <a:rPr lang="zh-CN" altLang="zh-CN" dirty="0"/>
              <a:t>页面完成用户信息的采集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zh-CN" dirty="0" smtClean="0"/>
              <a:t>表</a:t>
            </a:r>
            <a:r>
              <a:rPr lang="zh-CN" altLang="zh-CN" dirty="0"/>
              <a:t>单有</a:t>
            </a:r>
            <a:r>
              <a:rPr lang="en-US" altLang="zh-CN" dirty="0"/>
              <a:t>3</a:t>
            </a:r>
            <a:r>
              <a:rPr lang="zh-CN" altLang="zh-CN" dirty="0"/>
              <a:t>个重要属性，分别是</a:t>
            </a:r>
            <a:r>
              <a:rPr lang="en-US" altLang="zh-CN" dirty="0"/>
              <a:t>name</a:t>
            </a:r>
            <a:r>
              <a:rPr lang="zh-CN" altLang="zh-CN" dirty="0"/>
              <a:t>、</a:t>
            </a:r>
            <a:r>
              <a:rPr lang="en-US" altLang="zh-CN" dirty="0"/>
              <a:t>action</a:t>
            </a:r>
            <a:r>
              <a:rPr lang="zh-CN" altLang="zh-CN" dirty="0"/>
              <a:t>、</a:t>
            </a:r>
            <a:r>
              <a:rPr lang="en-US" altLang="zh-CN" dirty="0"/>
              <a:t>method</a:t>
            </a:r>
            <a:r>
              <a:rPr lang="zh-CN" altLang="zh-CN" dirty="0"/>
              <a:t>。表单有</a:t>
            </a:r>
            <a:r>
              <a:rPr lang="en-US" altLang="zh-CN" dirty="0"/>
              <a:t>12</a:t>
            </a:r>
            <a:r>
              <a:rPr lang="zh-CN" altLang="zh-CN" dirty="0"/>
              <a:t>个常用表单控件，分别是单行文本输入框、密码输入框、复选框、单选按钮、图像按钮、提交按钮、重置按钮、普通按钮、文件选择框、隐藏框、多行文本输入框、下拉列表框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zh-CN" dirty="0" smtClean="0"/>
              <a:t>使用</a:t>
            </a:r>
            <a:r>
              <a:rPr lang="zh-CN" altLang="zh-CN" dirty="0"/>
              <a:t>域和域标题可以对表单元素进行合理分组。组合运用这些标记，可以使</a:t>
            </a:r>
            <a:r>
              <a:rPr lang="en-US" altLang="zh-CN" dirty="0"/>
              <a:t>HTML</a:t>
            </a:r>
            <a:r>
              <a:rPr lang="zh-CN" altLang="zh-CN" dirty="0"/>
              <a:t>网页和用户更加灵活地交互信息。</a:t>
            </a:r>
          </a:p>
        </p:txBody>
      </p:sp>
    </p:spTree>
    <p:extLst>
      <p:ext uri="{BB962C8B-B14F-4D97-AF65-F5344CB8AC3E}">
        <p14:creationId xmlns:p14="http://schemas.microsoft.com/office/powerpoint/2010/main" xmlns="" val="373217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10.2  </a:t>
            </a:r>
            <a:r>
              <a:rPr lang="zh-CN" altLang="zh-CN" dirty="0" smtClean="0"/>
              <a:t>导航</a:t>
            </a:r>
            <a:r>
              <a:rPr lang="zh-CN" altLang="zh-CN" dirty="0"/>
              <a:t>菜单设计</a:t>
            </a:r>
            <a:endParaRPr lang="zh-CN" altLang="zh-CN" sz="2400" dirty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   </a:t>
            </a:r>
            <a:r>
              <a:rPr lang="zh-CN" altLang="zh-CN" dirty="0" smtClean="0"/>
              <a:t>导航</a:t>
            </a:r>
            <a:r>
              <a:rPr lang="zh-CN" altLang="zh-CN" dirty="0"/>
              <a:t>菜单是网站重要的组成部分。导航菜单的设计关系着网站的可用性和用户体验，有吸引力的导航能够吸引用户去浏览更多的网站内容。设计一个优秀的页面导航菜单会给网站增色不少。作为一名</a:t>
            </a:r>
            <a:r>
              <a:rPr lang="en-US" altLang="zh-CN" dirty="0"/>
              <a:t>Web</a:t>
            </a:r>
            <a:r>
              <a:rPr lang="zh-CN" altLang="zh-CN" dirty="0"/>
              <a:t>前端开发工程师必须掌握传统的网站导航菜单设计技巧，同时也需要学习响应式导航菜单的设计方法。</a:t>
            </a:r>
          </a:p>
          <a:p>
            <a:r>
              <a:rPr lang="en-US" altLang="zh-CN" dirty="0" smtClean="0"/>
              <a:t>    </a:t>
            </a:r>
            <a:r>
              <a:rPr lang="zh-CN" altLang="zh-CN" dirty="0" smtClean="0"/>
              <a:t>网站</a:t>
            </a:r>
            <a:r>
              <a:rPr lang="zh-CN" altLang="zh-CN" dirty="0"/>
              <a:t>菜单表现形式丰富多样。从菜单层次上看，可以分为一级、二级和多级菜单。从排列方式上看，可分为水平导航、垂直导航菜单。从技术实现角度上看，导航菜单通常采用无序列表、表格、超链接和样式表相结合的方法来实现，也可以使用如</a:t>
            </a:r>
            <a:r>
              <a:rPr lang="en-US" altLang="zh-CN" dirty="0"/>
              <a:t>CSS3 Menu</a:t>
            </a:r>
            <a:r>
              <a:rPr lang="zh-CN" altLang="zh-CN" dirty="0"/>
              <a:t>、</a:t>
            </a:r>
            <a:r>
              <a:rPr lang="en-US" altLang="zh-CN" dirty="0" err="1"/>
              <a:t>jQuery</a:t>
            </a:r>
            <a:r>
              <a:rPr lang="zh-CN" altLang="zh-CN" dirty="0"/>
              <a:t>等第三方插件等技术来实现。</a:t>
            </a:r>
          </a:p>
        </p:txBody>
      </p:sp>
    </p:spTree>
    <p:extLst>
      <p:ext uri="{BB962C8B-B14F-4D97-AF65-F5344CB8AC3E}">
        <p14:creationId xmlns:p14="http://schemas.microsoft.com/office/powerpoint/2010/main" xmlns="" val="296267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10.2.1  </a:t>
            </a:r>
            <a:r>
              <a:rPr lang="zh-CN" altLang="zh-CN" dirty="0" smtClean="0"/>
              <a:t>一级</a:t>
            </a:r>
            <a:r>
              <a:rPr lang="zh-CN" altLang="zh-CN" dirty="0"/>
              <a:t>水平导航菜单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533401" y="810817"/>
            <a:ext cx="8534399" cy="1989533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zh-CN" dirty="0"/>
              <a:t>采用“表格</a:t>
            </a:r>
            <a:r>
              <a:rPr lang="en-US" altLang="zh-CN" dirty="0"/>
              <a:t>+</a:t>
            </a:r>
            <a:r>
              <a:rPr lang="zh-CN" altLang="zh-CN" dirty="0"/>
              <a:t>超链接”来设计</a:t>
            </a:r>
          </a:p>
          <a:p>
            <a:pPr marL="0" indent="0">
              <a:buNone/>
            </a:pPr>
            <a:r>
              <a:rPr lang="en-US" altLang="zh-CN" dirty="0" smtClean="0"/>
              <a:t>    </a:t>
            </a:r>
            <a:r>
              <a:rPr lang="zh-CN" altLang="zh-CN" dirty="0" smtClean="0"/>
              <a:t>使用</a:t>
            </a:r>
            <a:r>
              <a:rPr lang="zh-CN" altLang="zh-CN" dirty="0"/>
              <a:t>表格布局设计一级导航菜单非常容易而且布局均匀，根据导航栏目数量确定表格的列数。采用</a:t>
            </a:r>
            <a:r>
              <a:rPr lang="en-US" altLang="zh-CN" dirty="0"/>
              <a:t>1</a:t>
            </a:r>
            <a:r>
              <a:rPr lang="zh-CN" altLang="zh-CN" dirty="0"/>
              <a:t>行</a:t>
            </a:r>
            <a:r>
              <a:rPr lang="en-US" altLang="zh-CN" dirty="0"/>
              <a:t>10</a:t>
            </a:r>
            <a:r>
              <a:rPr lang="zh-CN" altLang="zh-CN" dirty="0"/>
              <a:t>列表格，第</a:t>
            </a:r>
            <a:r>
              <a:rPr lang="en-US" altLang="zh-CN" dirty="0"/>
              <a:t>1</a:t>
            </a:r>
            <a:r>
              <a:rPr lang="zh-CN" altLang="zh-CN" dirty="0"/>
              <a:t>、第</a:t>
            </a:r>
            <a:r>
              <a:rPr lang="en-US" altLang="zh-CN" dirty="0"/>
              <a:t>10</a:t>
            </a:r>
            <a:r>
              <a:rPr lang="zh-CN" altLang="zh-CN" dirty="0"/>
              <a:t>单元格插入空格，留出左右边空白，其余单元格内插入超链接即可</a:t>
            </a:r>
            <a:r>
              <a:rPr lang="zh-CN" altLang="zh-CN" dirty="0" smtClean="0"/>
              <a:t>实现</a:t>
            </a:r>
            <a:r>
              <a:rPr lang="zh-CN" altLang="en-US" dirty="0" smtClean="0"/>
              <a:t>。</a:t>
            </a:r>
            <a:r>
              <a:rPr lang="zh-CN" altLang="en-US" dirty="0"/>
              <a:t>参考案例</a:t>
            </a:r>
            <a:r>
              <a:rPr lang="en-US" altLang="zh-CN" dirty="0" smtClean="0"/>
              <a:t>edu_10_2_1_1.html</a:t>
            </a:r>
            <a:endParaRPr lang="zh-CN" altLang="zh-CN" dirty="0" smtClean="0">
              <a:ea typeface="宋体" charset="-122"/>
            </a:endParaRPr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76550"/>
            <a:ext cx="8001000" cy="14811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222818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10.2.1  </a:t>
            </a:r>
            <a:r>
              <a:rPr lang="zh-CN" altLang="zh-CN" dirty="0" smtClean="0"/>
              <a:t>一级</a:t>
            </a:r>
            <a:r>
              <a:rPr lang="zh-CN" altLang="zh-CN" dirty="0"/>
              <a:t>水平导航菜单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474075" cy="147518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/>
              <a:t>2.</a:t>
            </a:r>
            <a:r>
              <a:rPr lang="zh-CN" altLang="zh-CN" dirty="0"/>
              <a:t>采用“无序列表</a:t>
            </a:r>
            <a:r>
              <a:rPr lang="en-US" altLang="zh-CN" dirty="0"/>
              <a:t>+</a:t>
            </a:r>
            <a:r>
              <a:rPr lang="zh-CN" altLang="zh-CN" dirty="0"/>
              <a:t>超链接”来设计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    </a:t>
            </a:r>
            <a:r>
              <a:rPr lang="zh-CN" altLang="zh-CN" dirty="0" smtClean="0"/>
              <a:t>采用</a:t>
            </a:r>
            <a:r>
              <a:rPr lang="zh-CN" altLang="zh-CN" dirty="0"/>
              <a:t>无序列表设计“一级水平导航菜单”需要做两件事：一是要去掉列表项前面的符号；二是将垂直显示的列表项转换成水平</a:t>
            </a:r>
            <a:r>
              <a:rPr lang="zh-CN" altLang="zh-CN" dirty="0" smtClean="0"/>
              <a:t>显示</a:t>
            </a:r>
            <a:r>
              <a:rPr lang="zh-CN" altLang="en-US" dirty="0" smtClean="0"/>
              <a:t>。参考案例</a:t>
            </a:r>
            <a:r>
              <a:rPr lang="en-US" altLang="zh-CN" dirty="0" smtClean="0"/>
              <a:t>edu_10_2_1_2.html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2" name="矩形 1"/>
          <p:cNvSpPr/>
          <p:nvPr/>
        </p:nvSpPr>
        <p:spPr>
          <a:xfrm>
            <a:off x="609600" y="2419350"/>
            <a:ext cx="838200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300"/>
              </a:lnSpc>
            </a:pPr>
            <a:r>
              <a:rPr lang="en-US" altLang="zh-CN" sz="1400" dirty="0"/>
              <a:t>&lt;div class="</a:t>
            </a:r>
            <a:r>
              <a:rPr lang="en-US" altLang="zh-CN" sz="1400" dirty="0" err="1"/>
              <a:t>navwrap</a:t>
            </a:r>
            <a:r>
              <a:rPr lang="en-US" altLang="zh-CN" sz="1400" dirty="0"/>
              <a:t>"&gt;</a:t>
            </a:r>
          </a:p>
          <a:p>
            <a:pPr>
              <a:lnSpc>
                <a:spcPts val="13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 err="1"/>
              <a:t>ul</a:t>
            </a:r>
            <a:r>
              <a:rPr lang="en-US" altLang="zh-CN" sz="1400" dirty="0"/>
              <a:t>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="/"&gt;</a:t>
            </a:r>
            <a:r>
              <a:rPr lang="zh-CN" altLang="en-US" sz="1400" dirty="0"/>
              <a:t>首页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="/html/intro.html"&gt;</a:t>
            </a:r>
            <a:r>
              <a:rPr lang="zh-CN" altLang="en-US" sz="1400" dirty="0"/>
              <a:t>期刊介绍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="/html/editorial_board.html"&gt;</a:t>
            </a:r>
            <a:r>
              <a:rPr lang="zh-CN" altLang="en-US" sz="1400" dirty="0"/>
              <a:t>编委会</a:t>
            </a:r>
            <a:r>
              <a:rPr lang="en-US" altLang="zh-CN" sz="1400" dirty="0"/>
              <a:t>/</a:t>
            </a:r>
            <a:r>
              <a:rPr lang="zh-CN" altLang="en-US" sz="1400" dirty="0"/>
              <a:t>董事会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="/html/faq.html"&gt;</a:t>
            </a:r>
            <a:r>
              <a:rPr lang="zh-CN" altLang="en-US" sz="1400" dirty="0"/>
              <a:t>常见问题及解答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="/html/downloads.html"&gt;</a:t>
            </a:r>
            <a:r>
              <a:rPr lang="zh-CN" altLang="en-US" sz="1400" dirty="0"/>
              <a:t>常用文档下载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="/html/subscribe.html"&gt;</a:t>
            </a:r>
            <a:r>
              <a:rPr lang="zh-CN" altLang="en-US" sz="1400" dirty="0"/>
              <a:t>订阅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="/article/01-index.html"&gt;</a:t>
            </a:r>
            <a:r>
              <a:rPr lang="zh-CN" altLang="en-US" sz="1400" dirty="0"/>
              <a:t>过刊浏览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="/article/02-index.html"&gt;</a:t>
            </a:r>
            <a:r>
              <a:rPr lang="zh-CN" altLang="en-US" sz="1400" dirty="0"/>
              <a:t>优先出版</a:t>
            </a:r>
            <a:r>
              <a:rPr lang="en-US" altLang="zh-CN" sz="1400" dirty="0"/>
              <a:t>&lt;/a&gt;&lt;/li&gt;</a:t>
            </a:r>
          </a:p>
          <a:p>
            <a:pPr>
              <a:lnSpc>
                <a:spcPts val="13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 err="1"/>
              <a:t>ul</a:t>
            </a:r>
            <a:r>
              <a:rPr lang="en-US" altLang="zh-CN" sz="1400" dirty="0"/>
              <a:t>&gt;</a:t>
            </a:r>
          </a:p>
          <a:p>
            <a:pPr>
              <a:lnSpc>
                <a:spcPts val="1300"/>
              </a:lnSpc>
            </a:pPr>
            <a:r>
              <a:rPr lang="en-US" altLang="zh-CN" sz="1400" dirty="0"/>
              <a:t>&lt;/div&gt;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7792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10.2.2  </a:t>
            </a:r>
            <a:r>
              <a:rPr lang="zh-CN" altLang="zh-CN" dirty="0" smtClean="0"/>
              <a:t>二</a:t>
            </a:r>
            <a:r>
              <a:rPr lang="zh-CN" altLang="zh-CN" dirty="0"/>
              <a:t>级水平导航</a:t>
            </a:r>
            <a:r>
              <a:rPr lang="zh-CN" altLang="zh-CN" dirty="0" smtClean="0"/>
              <a:t>菜单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8534400" cy="176093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</a:t>
            </a:r>
            <a:r>
              <a:rPr lang="zh-CN" altLang="zh-CN" dirty="0" smtClean="0"/>
              <a:t>商业</a:t>
            </a:r>
            <a:r>
              <a:rPr lang="zh-CN" altLang="zh-CN" dirty="0"/>
              <a:t>网站上导航菜单一般有多种表现形式，分别是一级导航菜单、二级导航菜单、多种形式并存的导航菜单。例如“淘宝论坛”（</a:t>
            </a:r>
            <a:r>
              <a:rPr lang="de-DE" altLang="zh-CN" dirty="0"/>
              <a:t>http://bbs.taobao.com/</a:t>
            </a:r>
            <a:r>
              <a:rPr lang="zh-CN" altLang="zh-CN" dirty="0"/>
              <a:t>）、“京东网上商场”（</a:t>
            </a:r>
            <a:r>
              <a:rPr lang="de-DE" altLang="zh-CN" dirty="0"/>
              <a:t>http://www.jd.com/</a:t>
            </a:r>
            <a:r>
              <a:rPr lang="zh-CN" altLang="zh-CN" dirty="0"/>
              <a:t>）主页就是采用多种形式并存的菜单的网站</a:t>
            </a:r>
            <a:r>
              <a:rPr lang="zh-CN" altLang="zh-CN" dirty="0" smtClean="0"/>
              <a:t>案例</a:t>
            </a:r>
            <a:r>
              <a:rPr lang="zh-CN" altLang="en-US" dirty="0"/>
              <a:t>。</a:t>
            </a:r>
            <a:r>
              <a:rPr lang="zh-CN" altLang="zh-CN" dirty="0" smtClean="0"/>
              <a:t>只是</a:t>
            </a:r>
            <a:r>
              <a:rPr lang="zh-CN" altLang="zh-CN" dirty="0"/>
              <a:t>多级导航菜单的实现技术与二级导航菜单类似。</a:t>
            </a:r>
          </a:p>
        </p:txBody>
      </p:sp>
      <p:pic>
        <p:nvPicPr>
          <p:cNvPr id="5" name="图片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2000" y="2686049"/>
            <a:ext cx="3886200" cy="1992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686050"/>
            <a:ext cx="4267200" cy="2000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169126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10.2.2  </a:t>
            </a:r>
            <a:r>
              <a:rPr lang="zh-CN" altLang="zh-CN" dirty="0" smtClean="0"/>
              <a:t>二</a:t>
            </a:r>
            <a:r>
              <a:rPr lang="zh-CN" altLang="zh-CN" dirty="0"/>
              <a:t>级水平导航</a:t>
            </a:r>
            <a:r>
              <a:rPr lang="zh-CN" altLang="zh-CN" dirty="0" smtClean="0"/>
              <a:t>菜单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8534400" cy="2065733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1.</a:t>
            </a:r>
            <a:r>
              <a:rPr lang="zh-CN" altLang="zh-CN" dirty="0" smtClean="0"/>
              <a:t>下</a:t>
            </a:r>
            <a:r>
              <a:rPr lang="zh-CN" altLang="zh-CN" dirty="0"/>
              <a:t>拉导航</a:t>
            </a:r>
            <a:r>
              <a:rPr lang="zh-CN" altLang="zh-CN" dirty="0" smtClean="0"/>
              <a:t>菜单</a:t>
            </a:r>
            <a:endParaRPr lang="en-US" altLang="zh-CN" dirty="0" smtClean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       </a:t>
            </a:r>
            <a:r>
              <a:rPr lang="zh-CN" altLang="zh-CN" dirty="0" smtClean="0"/>
              <a:t>借助于</a:t>
            </a:r>
            <a:r>
              <a:rPr lang="en-US" altLang="zh-CN" dirty="0"/>
              <a:t>JavaScript</a:t>
            </a:r>
            <a:r>
              <a:rPr lang="zh-CN" altLang="zh-CN" dirty="0"/>
              <a:t>设计网站下拉菜单的案例比较多见，而采用纯</a:t>
            </a:r>
            <a:r>
              <a:rPr lang="en-US" altLang="zh-CN" dirty="0"/>
              <a:t>CSS</a:t>
            </a:r>
            <a:r>
              <a:rPr lang="zh-CN" altLang="zh-CN" dirty="0"/>
              <a:t>设计网站下拉菜单需要对样式进行详细的定义才能实现。不过要考虑到不同浏览器之间的兼容性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zh-CN" dirty="0" smtClean="0"/>
              <a:t>采用</a:t>
            </a:r>
            <a:r>
              <a:rPr lang="en-US" altLang="zh-CN" dirty="0"/>
              <a:t>&lt;</a:t>
            </a:r>
            <a:r>
              <a:rPr lang="en-US" altLang="zh-CN" dirty="0" err="1"/>
              <a:t>ul</a:t>
            </a:r>
            <a:r>
              <a:rPr lang="en-US" altLang="zh-CN" dirty="0"/>
              <a:t>&gt;&lt;/</a:t>
            </a:r>
            <a:r>
              <a:rPr lang="en-US" altLang="zh-CN" dirty="0" err="1"/>
              <a:t>ul</a:t>
            </a:r>
            <a:r>
              <a:rPr lang="en-US" altLang="zh-CN" dirty="0"/>
              <a:t>&gt;</a:t>
            </a:r>
            <a:r>
              <a:rPr lang="zh-CN" altLang="zh-CN" dirty="0"/>
              <a:t>、</a:t>
            </a:r>
            <a:r>
              <a:rPr lang="en-US" altLang="zh-CN" dirty="0"/>
              <a:t>&lt;li&gt;&lt;/li&gt;</a:t>
            </a:r>
            <a:r>
              <a:rPr lang="zh-CN" altLang="zh-CN" dirty="0"/>
              <a:t>、</a:t>
            </a:r>
            <a:r>
              <a:rPr lang="en-US" altLang="zh-CN" dirty="0"/>
              <a:t>&lt;a&gt;&lt;/a&gt;</a:t>
            </a:r>
            <a:r>
              <a:rPr lang="zh-CN" altLang="zh-CN" dirty="0"/>
              <a:t>等标记和</a:t>
            </a:r>
            <a:r>
              <a:rPr lang="en-US" altLang="zh-CN" dirty="0"/>
              <a:t>CSS</a:t>
            </a:r>
            <a:r>
              <a:rPr lang="zh-CN" altLang="zh-CN" dirty="0"/>
              <a:t>样式定义来实现一个简单的二级下拉菜单的设计</a:t>
            </a:r>
            <a:r>
              <a:rPr lang="zh-CN" altLang="zh-CN" dirty="0" smtClean="0"/>
              <a:t>过程。</a:t>
            </a:r>
            <a:endParaRPr lang="zh-CN" altLang="zh-CN" dirty="0"/>
          </a:p>
          <a:p>
            <a:pPr marL="0" lvl="0" indent="0">
              <a:buNone/>
            </a:pPr>
            <a:endParaRPr lang="zh-CN" altLang="zh-CN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914650"/>
            <a:ext cx="6248400" cy="17516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339181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10.2.2  </a:t>
            </a:r>
            <a:r>
              <a:rPr lang="zh-CN" altLang="zh-CN" dirty="0" smtClean="0"/>
              <a:t>二</a:t>
            </a:r>
            <a:r>
              <a:rPr lang="zh-CN" altLang="zh-CN" dirty="0"/>
              <a:t>级水平导航</a:t>
            </a:r>
            <a:r>
              <a:rPr lang="zh-CN" altLang="zh-CN" dirty="0" smtClean="0"/>
              <a:t>菜单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4648200" cy="1303733"/>
          </a:xfrm>
        </p:spPr>
        <p:txBody>
          <a:bodyPr/>
          <a:lstStyle/>
          <a:p>
            <a:pPr marL="0" indent="0">
              <a:buNone/>
            </a:pPr>
            <a:r>
              <a:rPr lang="zh-CN" altLang="zh-CN" dirty="0"/>
              <a:t>具体设计步骤如下：</a:t>
            </a:r>
          </a:p>
          <a:p>
            <a:pPr marL="0" indent="0">
              <a:buNone/>
            </a:pPr>
            <a:r>
              <a:rPr lang="en-US" altLang="zh-CN" dirty="0"/>
              <a:t>1</a:t>
            </a:r>
            <a:r>
              <a:rPr lang="zh-CN" altLang="zh-CN" dirty="0"/>
              <a:t>）首先编写下拉菜单的</a:t>
            </a:r>
            <a:r>
              <a:rPr lang="en-US" altLang="zh-CN" dirty="0"/>
              <a:t>HTML</a:t>
            </a:r>
            <a:r>
              <a:rPr lang="zh-CN" altLang="zh-CN" dirty="0"/>
              <a:t>代码，链入外部样式表</a:t>
            </a:r>
            <a:r>
              <a:rPr lang="en-US" altLang="zh-CN" dirty="0"/>
              <a:t>,</a:t>
            </a:r>
            <a:r>
              <a:rPr lang="zh-CN" altLang="zh-CN" dirty="0"/>
              <a:t>代码如下所示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endParaRPr lang="zh-CN" altLang="zh-CN" dirty="0"/>
          </a:p>
          <a:p>
            <a:endParaRPr lang="zh-CN" altLang="zh-CN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1" y="2514600"/>
            <a:ext cx="3018155" cy="21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5334001" y="857250"/>
            <a:ext cx="370998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）逐步设置样式，让菜单越来越美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依次设置</a:t>
            </a:r>
            <a:r>
              <a:rPr lang="en-US" altLang="zh-CN" b="0" dirty="0" err="1" smtClean="0"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li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等的样式。具体代码参照</a:t>
            </a:r>
            <a:r>
              <a:rPr lang="en-US" altLang="zh-CN" b="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edu_10_2_6.html。</a:t>
            </a:r>
            <a:endParaRPr lang="en-US" altLang="zh-CN" b="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167187" y="2504122"/>
            <a:ext cx="4876800" cy="21821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1104783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altLang="zh-CN" dirty="0" smtClean="0"/>
              <a:t>10.2.2  </a:t>
            </a:r>
            <a:r>
              <a:rPr lang="zh-CN" altLang="zh-CN" dirty="0" smtClean="0"/>
              <a:t>二</a:t>
            </a:r>
            <a:r>
              <a:rPr lang="zh-CN" altLang="zh-CN" dirty="0"/>
              <a:t>级水平导航</a:t>
            </a:r>
            <a:r>
              <a:rPr lang="zh-CN" altLang="zh-CN" dirty="0" smtClean="0"/>
              <a:t>菜单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8474075" cy="1456133"/>
          </a:xfrm>
        </p:spPr>
        <p:txBody>
          <a:bodyPr/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altLang="zh-CN" dirty="0"/>
              <a:t>2</a:t>
            </a:r>
            <a:r>
              <a:rPr lang="en-US" altLang="zh-CN" dirty="0" smtClean="0"/>
              <a:t>.</a:t>
            </a:r>
            <a:r>
              <a:rPr lang="zh-CN" altLang="zh-CN" dirty="0"/>
              <a:t>横向二级导航菜单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       </a:t>
            </a:r>
            <a:r>
              <a:rPr lang="zh-CN" altLang="zh-CN" dirty="0" smtClean="0"/>
              <a:t>所谓</a:t>
            </a:r>
            <a:r>
              <a:rPr lang="zh-CN" altLang="zh-CN" dirty="0"/>
              <a:t>横向二级导航菜单</a:t>
            </a:r>
            <a:r>
              <a:rPr lang="zh-CN" altLang="zh-CN" dirty="0" smtClean="0"/>
              <a:t>，</a:t>
            </a:r>
            <a:r>
              <a:rPr lang="zh-CN" altLang="en-US" dirty="0"/>
              <a:t>即</a:t>
            </a:r>
            <a:r>
              <a:rPr lang="zh-CN" altLang="zh-CN" dirty="0" smtClean="0"/>
              <a:t>一</a:t>
            </a:r>
            <a:r>
              <a:rPr lang="zh-CN" altLang="zh-CN" dirty="0"/>
              <a:t>层主菜单是水平排列、二层子菜单也是水平排列，各占一行，其中二层子菜单可能会占多行，取决于子菜单的数量</a:t>
            </a:r>
            <a:r>
              <a:rPr lang="zh-CN" altLang="zh-CN" dirty="0" smtClean="0"/>
              <a:t>。如携</a:t>
            </a:r>
            <a:r>
              <a:rPr lang="zh-CN" altLang="zh-CN" dirty="0"/>
              <a:t>程旅行网官</a:t>
            </a:r>
            <a:r>
              <a:rPr lang="zh-CN" altLang="zh-CN" dirty="0" smtClean="0"/>
              <a:t>网 </a:t>
            </a:r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://www.ctrip.com</a:t>
            </a:r>
            <a:r>
              <a:rPr lang="en-US" altLang="zh-CN" dirty="0" smtClean="0">
                <a:hlinkClick r:id="rId2"/>
              </a:rPr>
              <a:t>/</a:t>
            </a:r>
            <a:r>
              <a:rPr lang="zh-CN" altLang="zh-CN" dirty="0" smtClean="0"/>
              <a:t> </a:t>
            </a:r>
            <a:r>
              <a:rPr lang="en-US" altLang="zh-CN" dirty="0" smtClean="0"/>
              <a:t>。</a:t>
            </a:r>
            <a:endParaRPr lang="zh-CN" altLang="zh-CN" dirty="0"/>
          </a:p>
          <a:p>
            <a:pPr marL="0" indent="0">
              <a:buNone/>
            </a:pPr>
            <a:endParaRPr lang="zh-CN" altLang="zh-CN" dirty="0"/>
          </a:p>
        </p:txBody>
      </p:sp>
      <p:pic>
        <p:nvPicPr>
          <p:cNvPr id="5" name="图片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2000" y="2400300"/>
            <a:ext cx="8077200" cy="2228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382286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zh-CN" altLang="zh-CN" dirty="0" smtClean="0"/>
              <a:t>横向</a:t>
            </a:r>
            <a:r>
              <a:rPr lang="zh-CN" altLang="zh-CN" dirty="0"/>
              <a:t>二级导航</a:t>
            </a:r>
            <a:r>
              <a:rPr lang="zh-CN" altLang="zh-CN" dirty="0" smtClean="0"/>
              <a:t>菜单</a:t>
            </a:r>
            <a:r>
              <a:rPr lang="zh-CN" altLang="en-US" dirty="0" smtClean="0"/>
              <a:t>案例</a:t>
            </a:r>
            <a:endParaRPr lang="zh-CN" altLang="zh-CN" dirty="0" smtClean="0"/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>
          <a:xfrm>
            <a:off x="533401" y="810817"/>
            <a:ext cx="8534399" cy="168473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       </a:t>
            </a:r>
            <a:r>
              <a:rPr lang="zh-CN" altLang="zh-CN" dirty="0" smtClean="0"/>
              <a:t>采用纯</a:t>
            </a:r>
            <a:r>
              <a:rPr lang="en-US" altLang="zh-CN" dirty="0" smtClean="0"/>
              <a:t>CSS</a:t>
            </a:r>
            <a:r>
              <a:rPr lang="zh-CN" altLang="zh-CN" dirty="0" smtClean="0"/>
              <a:t>打造横向二级导航菜单，需要对</a:t>
            </a:r>
            <a:r>
              <a:rPr lang="en-US" altLang="zh-CN" dirty="0" smtClean="0"/>
              <a:t>HTML</a:t>
            </a:r>
            <a:r>
              <a:rPr lang="zh-CN" altLang="zh-CN" dirty="0" smtClean="0"/>
              <a:t>中的</a:t>
            </a:r>
            <a:r>
              <a:rPr lang="en-US" altLang="zh-CN" dirty="0" smtClean="0"/>
              <a:t>div</a:t>
            </a:r>
            <a:r>
              <a:rPr lang="zh-CN" altLang="zh-CN" dirty="0" smtClean="0"/>
              <a:t>、</a:t>
            </a:r>
            <a:r>
              <a:rPr lang="en-US" altLang="zh-CN" dirty="0" err="1" smtClean="0"/>
              <a:t>ul</a:t>
            </a:r>
            <a:r>
              <a:rPr lang="zh-CN" altLang="zh-CN" dirty="0" smtClean="0"/>
              <a:t>、</a:t>
            </a:r>
            <a:r>
              <a:rPr lang="en-US" altLang="zh-CN" dirty="0" smtClean="0"/>
              <a:t>li</a:t>
            </a:r>
            <a:r>
              <a:rPr lang="zh-CN" altLang="zh-CN" dirty="0" smtClean="0"/>
              <a:t>、</a:t>
            </a:r>
            <a:r>
              <a:rPr lang="en-US" altLang="zh-CN" dirty="0" smtClean="0"/>
              <a:t>a</a:t>
            </a:r>
            <a:r>
              <a:rPr lang="zh-CN" altLang="zh-CN" dirty="0" smtClean="0"/>
              <a:t>等标记进行样式定义，并应用样式。在设计下拉菜单的基础上，很容易实现横向二级导航菜单，如</a:t>
            </a:r>
            <a:r>
              <a:rPr lang="zh-CN" altLang="en-US" dirty="0" smtClean="0"/>
              <a:t>下</a:t>
            </a:r>
            <a:r>
              <a:rPr lang="zh-CN" altLang="zh-CN" dirty="0" smtClean="0"/>
              <a:t>图所示。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  代码参考</a:t>
            </a:r>
            <a:r>
              <a:rPr lang="nl-NL" altLang="zh-CN" dirty="0" smtClean="0"/>
              <a:t>edu_10_2_7.html</a:t>
            </a:r>
            <a:r>
              <a:rPr lang="zh-CN" altLang="en-US" dirty="0" smtClean="0"/>
              <a:t>和</a:t>
            </a:r>
            <a:r>
              <a:rPr lang="en-US" altLang="zh-CN" dirty="0" smtClean="0"/>
              <a:t>level2_menu.css</a:t>
            </a:r>
            <a:r>
              <a:rPr lang="zh-CN" altLang="en-US" dirty="0" smtClean="0"/>
              <a:t>两个体文件。</a:t>
            </a:r>
            <a:endParaRPr lang="zh-CN" altLang="zh-CN" dirty="0" smtClean="0"/>
          </a:p>
          <a:p>
            <a:pPr marL="0" indent="0">
              <a:buNone/>
            </a:pPr>
            <a:r>
              <a:rPr lang="zh-CN" altLang="en-US" dirty="0" smtClean="0"/>
              <a:t>    </a:t>
            </a:r>
            <a:endParaRPr lang="zh-CN" altLang="zh-CN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00350"/>
            <a:ext cx="8001000" cy="16305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388067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10.3  </a:t>
            </a:r>
            <a:r>
              <a:rPr lang="zh-CN" altLang="en-US" dirty="0" smtClean="0"/>
              <a:t>综合实例</a:t>
            </a:r>
          </a:p>
        </p:txBody>
      </p:sp>
      <p:sp>
        <p:nvSpPr>
          <p:cNvPr id="5837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</a:t>
            </a:r>
            <a:r>
              <a:rPr lang="zh-CN" altLang="zh-CN" dirty="0" smtClean="0"/>
              <a:t>以</a:t>
            </a:r>
            <a:r>
              <a:rPr lang="zh-CN" altLang="zh-CN" dirty="0"/>
              <a:t>“中国出版协会”</a:t>
            </a:r>
            <a:r>
              <a:rPr lang="en-US" altLang="zh-CN" dirty="0"/>
              <a:t>(http://www.pac.org.cn/)</a:t>
            </a:r>
            <a:r>
              <a:rPr lang="zh-CN" altLang="zh-CN" dirty="0"/>
              <a:t>网站的导航菜单为例，详细讲解网站页面构建的过程，效果如图</a:t>
            </a:r>
            <a:r>
              <a:rPr lang="en-US" altLang="zh-CN" dirty="0"/>
              <a:t>10-3-1</a:t>
            </a:r>
            <a:r>
              <a:rPr lang="zh-CN" altLang="zh-CN" dirty="0"/>
              <a:t>所示。</a:t>
            </a:r>
          </a:p>
          <a:p>
            <a:pPr marL="0" indent="0">
              <a:buNone/>
            </a:pPr>
            <a:r>
              <a:rPr lang="en-US" altLang="zh-CN" dirty="0" smtClean="0"/>
              <a:t>    </a:t>
            </a:r>
            <a:r>
              <a:rPr lang="zh-CN" altLang="zh-CN" dirty="0" smtClean="0"/>
              <a:t>中国</a:t>
            </a:r>
            <a:r>
              <a:rPr lang="zh-CN" altLang="zh-CN" dirty="0"/>
              <a:t>出版协会网站中二级导航菜单是采用</a:t>
            </a:r>
            <a:r>
              <a:rPr lang="en-US" altLang="zh-CN" dirty="0" err="1"/>
              <a:t>DIV+CSS+jQuery</a:t>
            </a:r>
            <a:r>
              <a:rPr lang="zh-CN" altLang="zh-CN" dirty="0"/>
              <a:t>技术实现的，此处改用</a:t>
            </a:r>
            <a:r>
              <a:rPr lang="en-US" altLang="zh-CN" dirty="0"/>
              <a:t>DIV+CSS</a:t>
            </a:r>
            <a:r>
              <a:rPr lang="zh-CN" altLang="zh-CN" dirty="0"/>
              <a:t>技术来实现，在实现过程中将所有超链接的</a:t>
            </a:r>
            <a:r>
              <a:rPr lang="en-US" altLang="zh-CN" dirty="0" err="1"/>
              <a:t>href</a:t>
            </a:r>
            <a:r>
              <a:rPr lang="zh-CN" altLang="zh-CN" dirty="0"/>
              <a:t>属性设置为“</a:t>
            </a:r>
            <a:r>
              <a:rPr lang="en-US" altLang="zh-CN" dirty="0"/>
              <a:t>#</a:t>
            </a:r>
            <a:r>
              <a:rPr lang="zh-CN" altLang="zh-CN" dirty="0"/>
              <a:t>”，并对原网站进行简化，只设计网站的头部、导航区域、新闻图像显示区域、底部版权区域等，省略了其他区域的信息的设计。</a:t>
            </a:r>
          </a:p>
        </p:txBody>
      </p:sp>
    </p:spTree>
    <p:extLst>
      <p:ext uri="{BB962C8B-B14F-4D97-AF65-F5344CB8AC3E}">
        <p14:creationId xmlns:p14="http://schemas.microsoft.com/office/powerpoint/2010/main" xmlns="" val="71794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本章学习目标</a:t>
            </a:r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1"/>
            <a:ext cx="8509000" cy="3810000"/>
          </a:xfrm>
        </p:spPr>
        <p:txBody>
          <a:bodyPr/>
          <a:lstStyle/>
          <a:p>
            <a:pPr lvl="0">
              <a:buNone/>
            </a:pPr>
            <a:r>
              <a:rPr lang="zh-CN" altLang="en-US" dirty="0"/>
              <a:t>主要</a:t>
            </a:r>
            <a:r>
              <a:rPr lang="zh-CN" altLang="en-US" dirty="0" smtClean="0"/>
              <a:t>内容</a:t>
            </a:r>
            <a:r>
              <a:rPr lang="zh-CN" altLang="en-US" dirty="0"/>
              <a:t>：</a:t>
            </a:r>
            <a:endParaRPr lang="en-US" altLang="zh-CN" dirty="0" smtClean="0"/>
          </a:p>
          <a:p>
            <a:pPr marL="536575" lvl="0" indent="-268288"/>
            <a:r>
              <a:rPr lang="zh-CN" altLang="zh-CN" dirty="0" smtClean="0"/>
              <a:t>熟</a:t>
            </a:r>
            <a:r>
              <a:rPr lang="zh-CN" altLang="zh-CN" dirty="0"/>
              <a:t>练地使用</a:t>
            </a:r>
            <a:r>
              <a:rPr lang="en-US" altLang="zh-CN" dirty="0"/>
              <a:t>DIV</a:t>
            </a:r>
            <a:r>
              <a:rPr lang="zh-CN" altLang="zh-CN" dirty="0"/>
              <a:t>标记的</a:t>
            </a:r>
            <a:r>
              <a:rPr lang="en-US" altLang="zh-CN" dirty="0"/>
              <a:t>CSS</a:t>
            </a:r>
            <a:r>
              <a:rPr lang="zh-CN" altLang="zh-CN" dirty="0"/>
              <a:t>各类属性。</a:t>
            </a:r>
          </a:p>
          <a:p>
            <a:pPr marL="536575" lvl="0" indent="-268288"/>
            <a:r>
              <a:rPr lang="zh-CN" altLang="zh-CN" dirty="0"/>
              <a:t>掌握</a:t>
            </a:r>
            <a:r>
              <a:rPr lang="en-US" altLang="zh-CN" dirty="0"/>
              <a:t>CSS</a:t>
            </a:r>
            <a:r>
              <a:rPr lang="zh-CN" altLang="zh-CN" dirty="0"/>
              <a:t>定义与引用方法，学会使用外部样式表定义页面样式。</a:t>
            </a:r>
          </a:p>
          <a:p>
            <a:pPr marL="536575" lvl="0" indent="-268288"/>
            <a:r>
              <a:rPr lang="zh-CN" altLang="zh-CN" dirty="0"/>
              <a:t>熟悉各类常见的页面布局类型，能够写出相应的</a:t>
            </a:r>
            <a:r>
              <a:rPr lang="en-US" altLang="zh-CN" dirty="0"/>
              <a:t>DIV</a:t>
            </a:r>
            <a:r>
              <a:rPr lang="zh-CN" altLang="zh-CN" dirty="0"/>
              <a:t>结构及</a:t>
            </a:r>
            <a:r>
              <a:rPr lang="en-US" altLang="zh-CN" dirty="0"/>
              <a:t>CSS</a:t>
            </a:r>
            <a:r>
              <a:rPr lang="zh-CN" altLang="zh-CN" dirty="0"/>
              <a:t>规则。</a:t>
            </a:r>
          </a:p>
          <a:p>
            <a:pPr marL="536575" lvl="0" indent="-268288"/>
            <a:r>
              <a:rPr lang="zh-CN" altLang="zh-CN" dirty="0"/>
              <a:t>学会使用</a:t>
            </a:r>
            <a:r>
              <a:rPr lang="en-US" altLang="zh-CN" dirty="0"/>
              <a:t>DIV+CSS</a:t>
            </a:r>
            <a:r>
              <a:rPr lang="zh-CN" altLang="zh-CN" dirty="0"/>
              <a:t>进行页面布局，能够编写</a:t>
            </a:r>
            <a:r>
              <a:rPr lang="en-US" altLang="zh-CN" dirty="0"/>
              <a:t>HTML</a:t>
            </a:r>
            <a:r>
              <a:rPr lang="zh-CN" altLang="zh-CN" dirty="0"/>
              <a:t>代码和</a:t>
            </a:r>
            <a:r>
              <a:rPr lang="en-US" altLang="zh-CN" dirty="0"/>
              <a:t>CSS</a:t>
            </a:r>
            <a:r>
              <a:rPr lang="zh-CN" altLang="zh-CN" dirty="0"/>
              <a:t>文件</a:t>
            </a:r>
            <a:r>
              <a:rPr lang="zh-CN" altLang="zh-CN" dirty="0" smtClean="0"/>
              <a:t>。</a:t>
            </a:r>
            <a:endParaRPr lang="zh-CN" altLang="en-US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0134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14300"/>
            <a:ext cx="7772400" cy="514350"/>
          </a:xfrm>
        </p:spPr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11</a:t>
            </a:r>
            <a:r>
              <a:rPr lang="zh-CN" altLang="en-US" dirty="0" smtClean="0"/>
              <a:t>章 表格</a:t>
            </a:r>
            <a:r>
              <a:rPr lang="en-US" altLang="zh-CN" dirty="0" smtClean="0"/>
              <a:t>(</a:t>
            </a:r>
            <a:r>
              <a:rPr lang="en-US" altLang="zh-CN" dirty="0" smtClean="0">
                <a:ea typeface="宋体" charset="-122"/>
              </a:rPr>
              <a:t>2</a:t>
            </a:r>
            <a:r>
              <a:rPr lang="zh-CN" altLang="en-US" dirty="0" smtClean="0">
                <a:ea typeface="宋体" charset="-122"/>
              </a:rPr>
              <a:t>课时</a:t>
            </a:r>
            <a:r>
              <a:rPr lang="en-US" altLang="zh-CN" dirty="0" smtClean="0">
                <a:ea typeface="宋体" charset="-122"/>
              </a:rPr>
              <a:t>)</a:t>
            </a:r>
            <a:endParaRPr lang="zh-CN" altLang="en-US" dirty="0" smtClean="0"/>
          </a:p>
        </p:txBody>
      </p:sp>
      <p:pic>
        <p:nvPicPr>
          <p:cNvPr id="14338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4788" y="1614487"/>
            <a:ext cx="6323012" cy="284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39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3400" y="852487"/>
            <a:ext cx="2190750" cy="301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圆角矩形标注 6"/>
          <p:cNvSpPr/>
          <p:nvPr/>
        </p:nvSpPr>
        <p:spPr bwMode="auto">
          <a:xfrm>
            <a:off x="4038600" y="800100"/>
            <a:ext cx="3352800" cy="514350"/>
          </a:xfrm>
          <a:prstGeom prst="wedgeRoundRectCallout">
            <a:avLst>
              <a:gd name="adj1" fmla="val -30303"/>
              <a:gd name="adj2" fmla="val 103241"/>
              <a:gd name="adj3" fmla="val 16667"/>
            </a:avLst>
          </a:prstGeom>
          <a:solidFill>
            <a:srgbClr val="0000FA"/>
          </a:solidFill>
          <a:ln w="25400" cap="flat" cmpd="sng" algn="ctr">
            <a:solidFill>
              <a:srgbClr val="0000FA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pPr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r>
              <a:rPr lang="zh-CN" altLang="en-US" dirty="0">
                <a:solidFill>
                  <a:schemeClr val="bg1"/>
                </a:solidFill>
                <a:ea typeface="黑体" pitchFamily="49" charset="-122"/>
              </a:rPr>
              <a:t>这是采用表格设计的页面</a:t>
            </a:r>
          </a:p>
        </p:txBody>
      </p:sp>
    </p:spTree>
    <p:extLst>
      <p:ext uri="{BB962C8B-B14F-4D97-AF65-F5344CB8AC3E}">
        <p14:creationId xmlns:p14="http://schemas.microsoft.com/office/powerpoint/2010/main" xmlns="" val="210422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综合实例</a:t>
            </a:r>
            <a:r>
              <a:rPr lang="en-US" altLang="zh-CN" dirty="0" smtClean="0"/>
              <a:t>-</a:t>
            </a:r>
            <a:r>
              <a:rPr lang="zh-CN" altLang="en-US" dirty="0" smtClean="0"/>
              <a:t>页面</a:t>
            </a:r>
            <a:r>
              <a:rPr lang="en-US" altLang="zh-CN" dirty="0" smtClean="0"/>
              <a:t>DIV</a:t>
            </a:r>
            <a:r>
              <a:rPr lang="zh-CN" altLang="en-US" dirty="0" smtClean="0"/>
              <a:t>设计</a:t>
            </a:r>
            <a:endParaRPr lang="zh-CN" altLang="en-US" dirty="0"/>
          </a:p>
        </p:txBody>
      </p:sp>
      <p:pic>
        <p:nvPicPr>
          <p:cNvPr id="7169" name="图片 18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8314" y="1257300"/>
            <a:ext cx="6092536" cy="3069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245"/>
          <p:cNvSpPr>
            <a:spLocks/>
          </p:cNvSpPr>
          <p:nvPr/>
        </p:nvSpPr>
        <p:spPr bwMode="auto">
          <a:xfrm>
            <a:off x="6962774" y="3937635"/>
            <a:ext cx="1419226" cy="234315"/>
          </a:xfrm>
          <a:prstGeom prst="callout2">
            <a:avLst>
              <a:gd name="adj1" fmla="val 36583"/>
              <a:gd name="adj2" fmla="val -13333"/>
              <a:gd name="adj3" fmla="val 36583"/>
              <a:gd name="adj4" fmla="val -91667"/>
              <a:gd name="adj5" fmla="val 74185"/>
              <a:gd name="adj6" fmla="val -10344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just">
              <a:lnSpc>
                <a:spcPts val="1200"/>
              </a:lnSpc>
              <a:spcAft>
                <a:spcPts val="0"/>
              </a:spcAft>
            </a:pPr>
            <a:r>
              <a:rPr lang="en-US" sz="1800" kern="100" dirty="0">
                <a:effectLst/>
                <a:latin typeface="宋体"/>
                <a:ea typeface="宋体"/>
              </a:rPr>
              <a:t>.</a:t>
            </a:r>
            <a:r>
              <a:rPr lang="en-US" sz="1800" kern="100" dirty="0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footer</a:t>
            </a:r>
            <a:endParaRPr lang="zh-CN" sz="2400" kern="100" dirty="0">
              <a:effectLst/>
              <a:latin typeface="Verdana" pitchFamily="34" charset="0"/>
              <a:ea typeface="宋体"/>
              <a:cs typeface="Verdana" pitchFamily="34" charset="0"/>
            </a:endParaRPr>
          </a:p>
        </p:txBody>
      </p:sp>
      <p:sp>
        <p:nvSpPr>
          <p:cNvPr id="8" name="AutoShape 249"/>
          <p:cNvSpPr>
            <a:spLocks/>
          </p:cNvSpPr>
          <p:nvPr/>
        </p:nvSpPr>
        <p:spPr bwMode="auto">
          <a:xfrm>
            <a:off x="7086600" y="1485900"/>
            <a:ext cx="1143000" cy="342900"/>
          </a:xfrm>
          <a:prstGeom prst="callout2">
            <a:avLst>
              <a:gd name="adj1" fmla="val 36583"/>
              <a:gd name="adj2" fmla="val -13333"/>
              <a:gd name="adj3" fmla="val 36583"/>
              <a:gd name="adj4" fmla="val -175222"/>
              <a:gd name="adj5" fmla="val 81097"/>
              <a:gd name="adj6" fmla="val -19944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just">
              <a:lnSpc>
                <a:spcPts val="1200"/>
              </a:lnSpc>
              <a:spcAft>
                <a:spcPts val="0"/>
              </a:spcAft>
            </a:pPr>
            <a:r>
              <a:rPr lang="en-US" sz="2000" kern="100" dirty="0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.logo</a:t>
            </a:r>
            <a:endParaRPr lang="zh-CN" sz="2800" kern="100" dirty="0">
              <a:effectLst/>
              <a:latin typeface="Verdana" pitchFamily="34" charset="0"/>
              <a:ea typeface="宋体"/>
              <a:cs typeface="Verdana" pitchFamily="34" charset="0"/>
            </a:endParaRPr>
          </a:p>
        </p:txBody>
      </p:sp>
      <p:sp>
        <p:nvSpPr>
          <p:cNvPr id="9" name="AutoShape 250"/>
          <p:cNvSpPr>
            <a:spLocks/>
          </p:cNvSpPr>
          <p:nvPr/>
        </p:nvSpPr>
        <p:spPr bwMode="auto">
          <a:xfrm>
            <a:off x="7086600" y="2108835"/>
            <a:ext cx="1600200" cy="348615"/>
          </a:xfrm>
          <a:prstGeom prst="callout2">
            <a:avLst>
              <a:gd name="adj1" fmla="val 36583"/>
              <a:gd name="adj2" fmla="val -10000"/>
              <a:gd name="adj3" fmla="val 36583"/>
              <a:gd name="adj4" fmla="val -121333"/>
              <a:gd name="adj5" fmla="val 163417"/>
              <a:gd name="adj6" fmla="val -16441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just">
              <a:lnSpc>
                <a:spcPts val="1200"/>
              </a:lnSpc>
              <a:spcAft>
                <a:spcPts val="0"/>
              </a:spcAft>
            </a:pPr>
            <a:r>
              <a:rPr lang="en-US" sz="900" kern="100" dirty="0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  <a:r>
              <a:rPr lang="en-US" sz="1800" kern="100" dirty="0" err="1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nav_wrap</a:t>
            </a:r>
            <a:endParaRPr lang="zh-CN" sz="1050" kern="100" dirty="0">
              <a:effectLst/>
              <a:latin typeface="Verdana" pitchFamily="34" charset="0"/>
              <a:ea typeface="宋体"/>
              <a:cs typeface="Verdana" pitchFamily="34" charset="0"/>
            </a:endParaRPr>
          </a:p>
        </p:txBody>
      </p:sp>
      <p:sp>
        <p:nvSpPr>
          <p:cNvPr id="10" name="AutoShape 251"/>
          <p:cNvSpPr>
            <a:spLocks/>
          </p:cNvSpPr>
          <p:nvPr/>
        </p:nvSpPr>
        <p:spPr bwMode="auto">
          <a:xfrm>
            <a:off x="7105650" y="2737485"/>
            <a:ext cx="1276350" cy="234315"/>
          </a:xfrm>
          <a:prstGeom prst="callout2">
            <a:avLst>
              <a:gd name="adj1" fmla="val 36583"/>
              <a:gd name="adj2" fmla="val -13333"/>
              <a:gd name="adj3" fmla="val 36583"/>
              <a:gd name="adj4" fmla="val -122333"/>
              <a:gd name="adj5" fmla="val 88213"/>
              <a:gd name="adj6" fmla="val -138667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just">
              <a:lnSpc>
                <a:spcPts val="1200"/>
              </a:lnSpc>
              <a:spcAft>
                <a:spcPts val="0"/>
              </a:spcAft>
            </a:pPr>
            <a:r>
              <a:rPr lang="en-US" sz="2400" kern="100" dirty="0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#</a:t>
            </a:r>
            <a:r>
              <a:rPr lang="en-US" sz="2400" kern="100" dirty="0" err="1">
                <a:effectLst/>
                <a:latin typeface="Verdana" pitchFamily="34" charset="0"/>
                <a:ea typeface="Verdana" pitchFamily="34" charset="0"/>
                <a:cs typeface="Verdana" pitchFamily="34" charset="0"/>
              </a:rPr>
              <a:t>nav</a:t>
            </a:r>
            <a:endParaRPr lang="zh-CN" sz="3200" kern="100" dirty="0">
              <a:effectLst/>
              <a:latin typeface="Verdana" pitchFamily="34" charset="0"/>
              <a:ea typeface="宋体"/>
              <a:cs typeface="Verdana" pitchFamily="34" charset="0"/>
            </a:endParaRPr>
          </a:p>
        </p:txBody>
      </p:sp>
      <p:sp>
        <p:nvSpPr>
          <p:cNvPr id="11" name="AutoShape 252"/>
          <p:cNvSpPr>
            <a:spLocks/>
          </p:cNvSpPr>
          <p:nvPr/>
        </p:nvSpPr>
        <p:spPr bwMode="auto">
          <a:xfrm>
            <a:off x="6977062" y="3308985"/>
            <a:ext cx="2014538" cy="234315"/>
          </a:xfrm>
          <a:prstGeom prst="callout2">
            <a:avLst>
              <a:gd name="adj1" fmla="val 36583"/>
              <a:gd name="adj2" fmla="val -8333"/>
              <a:gd name="adj3" fmla="val 36583"/>
              <a:gd name="adj4" fmla="val -63889"/>
              <a:gd name="adj5" fmla="val 105690"/>
              <a:gd name="adj6" fmla="val -72222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just">
              <a:spcAft>
                <a:spcPts val="0"/>
              </a:spcAft>
            </a:pPr>
            <a:r>
              <a:rPr lang="en-US" sz="900" kern="0" dirty="0">
                <a:effectLst/>
                <a:latin typeface="Verdana"/>
                <a:ea typeface="宋体"/>
                <a:cs typeface="宋体"/>
              </a:rPr>
              <a:t>.</a:t>
            </a:r>
            <a:r>
              <a:rPr lang="en-US" sz="2000" kern="0" dirty="0" err="1">
                <a:effectLst/>
                <a:latin typeface="Verdana"/>
                <a:ea typeface="宋体"/>
                <a:cs typeface="宋体"/>
              </a:rPr>
              <a:t>changeDiv</a:t>
            </a:r>
            <a:endParaRPr lang="zh-CN" sz="1050" kern="100" dirty="0">
              <a:effectLst/>
              <a:latin typeface="Times New Roman"/>
              <a:ea typeface="宋体"/>
            </a:endParaRP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127457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14"/>
          <p:cNvSpPr>
            <a:spLocks noChangeArrowheads="1"/>
          </p:cNvSpPr>
          <p:nvPr/>
        </p:nvSpPr>
        <p:spPr bwMode="auto">
          <a:xfrm>
            <a:off x="0" y="204418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5" name="Rectangle 27"/>
          <p:cNvSpPr>
            <a:spLocks noChangeArrowheads="1"/>
          </p:cNvSpPr>
          <p:nvPr/>
        </p:nvSpPr>
        <p:spPr bwMode="auto">
          <a:xfrm>
            <a:off x="152400" y="241757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1" name="Rectangle 28"/>
          <p:cNvSpPr>
            <a:spLocks noChangeArrowheads="1"/>
          </p:cNvSpPr>
          <p:nvPr/>
        </p:nvSpPr>
        <p:spPr bwMode="auto">
          <a:xfrm>
            <a:off x="152400" y="215848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73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综合实例</a:t>
            </a:r>
            <a:r>
              <a:rPr lang="en-US" altLang="zh-CN" dirty="0" smtClean="0"/>
              <a:t>-DIV</a:t>
            </a:r>
            <a:r>
              <a:rPr lang="zh-CN" altLang="en-US" dirty="0" smtClean="0"/>
              <a:t>布局</a:t>
            </a:r>
            <a:endParaRPr lang="zh-CN" altLang="en-US" dirty="0"/>
          </a:p>
        </p:txBody>
      </p:sp>
      <p:sp>
        <p:nvSpPr>
          <p:cNvPr id="3" name="内容占位符 3"/>
          <p:cNvSpPr txBox="1">
            <a:spLocks/>
          </p:cNvSpPr>
          <p:nvPr/>
        </p:nvSpPr>
        <p:spPr>
          <a:xfrm>
            <a:off x="762000" y="742950"/>
            <a:ext cx="8153400" cy="3943350"/>
          </a:xfrm>
          <a:prstGeom prst="rect">
            <a:avLst/>
          </a:prstGeom>
        </p:spPr>
        <p:txBody>
          <a:bodyPr/>
          <a:lstStyle/>
          <a:p>
            <a:pPr marL="182563" marR="0" lvl="0" indent="-182563" defTabSz="1158875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3400" y="833631"/>
            <a:ext cx="853440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zh-CN" sz="2000" dirty="0"/>
              <a:t>网站页面</a:t>
            </a:r>
            <a:r>
              <a:rPr lang="en-US" altLang="zh-CN" sz="2000" dirty="0"/>
              <a:t>div</a:t>
            </a:r>
            <a:r>
              <a:rPr lang="zh-CN" altLang="zh-CN" sz="2000" dirty="0"/>
              <a:t>布局设计</a:t>
            </a:r>
          </a:p>
          <a:p>
            <a:pPr indent="357188"/>
            <a:r>
              <a:rPr lang="en-US" altLang="zh-CN" sz="1800" dirty="0" smtClean="0"/>
              <a:t>&lt;</a:t>
            </a:r>
            <a:r>
              <a:rPr lang="en-US" altLang="zh-CN" sz="1800" dirty="0"/>
              <a:t>div class="body-top"&gt;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&lt;</a:t>
            </a:r>
            <a:r>
              <a:rPr lang="en-US" altLang="zh-CN" sz="1800" dirty="0"/>
              <a:t>div class="header"&gt;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  &lt;</a:t>
            </a:r>
            <a:r>
              <a:rPr lang="en-US" altLang="zh-CN" sz="1800" dirty="0"/>
              <a:t>div class="logo"&gt;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    &lt;</a:t>
            </a:r>
            <a:r>
              <a:rPr lang="en-US" altLang="zh-CN" sz="1800" dirty="0"/>
              <a:t>div id="</a:t>
            </a:r>
            <a:r>
              <a:rPr lang="en-US" altLang="zh-CN" sz="1800" dirty="0" err="1"/>
              <a:t>nav_wrap</a:t>
            </a:r>
            <a:r>
              <a:rPr lang="en-US" altLang="zh-CN" sz="1800" dirty="0"/>
              <a:t>" &gt;</a:t>
            </a:r>
            <a:endParaRPr lang="zh-CN" altLang="zh-CN" sz="1800" dirty="0"/>
          </a:p>
          <a:p>
            <a:pPr indent="357188"/>
            <a:r>
              <a:rPr lang="nb-NO" altLang="zh-CN" sz="1800" dirty="0" smtClean="0"/>
              <a:t>         &lt;</a:t>
            </a:r>
            <a:r>
              <a:rPr lang="nb-NO" altLang="zh-CN" sz="1800" dirty="0"/>
              <a:t>div id="nav"&gt; nav  &lt;/div&gt;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    &lt;/</a:t>
            </a:r>
            <a:r>
              <a:rPr lang="en-US" altLang="zh-CN" sz="1800" dirty="0"/>
              <a:t>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  &lt;/</a:t>
            </a:r>
            <a:r>
              <a:rPr lang="en-US" altLang="zh-CN" sz="1800" dirty="0"/>
              <a:t>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   &lt;/</a:t>
            </a:r>
            <a:r>
              <a:rPr lang="en-US" altLang="zh-CN" sz="1800" dirty="0"/>
              <a:t>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&lt;/</a:t>
            </a:r>
            <a:r>
              <a:rPr lang="en-US" altLang="zh-CN" sz="1800" dirty="0"/>
              <a:t>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&lt;</a:t>
            </a:r>
            <a:r>
              <a:rPr lang="en-US" altLang="zh-CN" sz="1800" dirty="0"/>
              <a:t>div class="</a:t>
            </a:r>
            <a:r>
              <a:rPr lang="en-US" altLang="zh-CN" sz="1800" dirty="0" err="1"/>
              <a:t>changeDiv</a:t>
            </a:r>
            <a:r>
              <a:rPr lang="en-US" altLang="zh-CN" sz="1800" dirty="0"/>
              <a:t>"&gt;</a:t>
            </a:r>
            <a:r>
              <a:rPr lang="en-US" altLang="zh-CN" sz="1800" dirty="0" err="1"/>
              <a:t>changeDiv</a:t>
            </a:r>
            <a:r>
              <a:rPr lang="en-US" altLang="zh-CN" sz="1800" dirty="0"/>
              <a:t>&lt;/div&gt;</a:t>
            </a:r>
            <a:endParaRPr lang="zh-CN" altLang="zh-CN" sz="1800" dirty="0"/>
          </a:p>
          <a:p>
            <a:pPr indent="357188"/>
            <a:r>
              <a:rPr lang="en-US" altLang="zh-CN" sz="1800" dirty="0" smtClean="0"/>
              <a:t>&lt;</a:t>
            </a:r>
            <a:r>
              <a:rPr lang="en-US" altLang="zh-CN" sz="1800" dirty="0"/>
              <a:t>div class="footer"&gt;footer&lt;/div&gt;</a:t>
            </a:r>
            <a:endParaRPr lang="zh-CN" altLang="zh-CN" sz="1800" dirty="0"/>
          </a:p>
        </p:txBody>
      </p:sp>
    </p:spTree>
    <p:extLst>
      <p:ext uri="{BB962C8B-B14F-4D97-AF65-F5344CB8AC3E}">
        <p14:creationId xmlns:p14="http://schemas.microsoft.com/office/powerpoint/2010/main" xmlns="" val="116151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综合实例</a:t>
            </a:r>
            <a:r>
              <a:rPr lang="en-US" altLang="zh-CN" dirty="0" smtClean="0"/>
              <a:t>-</a:t>
            </a:r>
            <a:r>
              <a:rPr lang="zh-CN" altLang="en-US" dirty="0" smtClean="0"/>
              <a:t>导航菜单</a:t>
            </a:r>
            <a:endParaRPr lang="zh-CN" altLang="en-US" dirty="0"/>
          </a:p>
        </p:txBody>
      </p:sp>
      <p:sp>
        <p:nvSpPr>
          <p:cNvPr id="3" name="内容占位符 3"/>
          <p:cNvSpPr txBox="1">
            <a:spLocks/>
          </p:cNvSpPr>
          <p:nvPr/>
        </p:nvSpPr>
        <p:spPr>
          <a:xfrm>
            <a:off x="762000" y="742950"/>
            <a:ext cx="8153400" cy="3943350"/>
          </a:xfrm>
          <a:prstGeom prst="rect">
            <a:avLst/>
          </a:prstGeom>
        </p:spPr>
        <p:txBody>
          <a:bodyPr/>
          <a:lstStyle/>
          <a:p>
            <a:pPr marL="182563" marR="0" lvl="0" indent="-182563" defTabSz="1158875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3400" y="833631"/>
            <a:ext cx="85344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2.</a:t>
            </a:r>
            <a:r>
              <a:rPr lang="zh-CN" altLang="zh-CN" sz="2800" dirty="0"/>
              <a:t>导航菜单</a:t>
            </a:r>
            <a:r>
              <a:rPr lang="zh-CN" altLang="zh-CN" sz="2800" dirty="0" smtClean="0"/>
              <a:t>结构设计</a:t>
            </a:r>
            <a:endParaRPr lang="en-US" altLang="zh-CN" sz="2800" dirty="0" smtClean="0"/>
          </a:p>
          <a:p>
            <a:r>
              <a:rPr lang="en-US" altLang="zh-CN" sz="1400" dirty="0" smtClean="0"/>
              <a:t>&lt;</a:t>
            </a:r>
            <a:r>
              <a:rPr lang="en-US" altLang="zh-CN" sz="1400" dirty="0" err="1"/>
              <a:t>ul</a:t>
            </a:r>
            <a:r>
              <a:rPr lang="en-US" altLang="zh-CN" sz="1400" dirty="0"/>
              <a:t> class="</a:t>
            </a:r>
            <a:r>
              <a:rPr lang="en-US" altLang="zh-CN" sz="1400" dirty="0" err="1"/>
              <a:t>clearfix</a:t>
            </a:r>
            <a:r>
              <a:rPr lang="en-US" altLang="zh-CN" sz="1400" dirty="0"/>
              <a:t>"&gt;</a:t>
            </a:r>
            <a:endParaRPr lang="zh-CN" altLang="zh-CN" sz="1400" dirty="0"/>
          </a:p>
          <a:p>
            <a:pPr indent="357188"/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=""&gt;</a:t>
            </a:r>
            <a:r>
              <a:rPr lang="zh-CN" altLang="zh-CN" sz="1400" dirty="0"/>
              <a:t>首页</a:t>
            </a:r>
            <a:r>
              <a:rPr lang="en-US" altLang="zh-CN" sz="1400" dirty="0"/>
              <a:t>&lt;/a&gt;|&lt;/li&gt;      </a:t>
            </a:r>
            <a:r>
              <a:rPr lang="en-US" altLang="zh-CN" sz="1400" dirty="0" smtClean="0"/>
              <a:t>&lt;!-- </a:t>
            </a:r>
            <a:r>
              <a:rPr lang="zh-CN" altLang="zh-CN" sz="1400" dirty="0" smtClean="0"/>
              <a:t>一级</a:t>
            </a:r>
            <a:r>
              <a:rPr lang="zh-CN" altLang="zh-CN" sz="1400" dirty="0"/>
              <a:t>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357188"/>
            <a:r>
              <a:rPr lang="en-US" altLang="zh-CN" sz="1400" dirty="0" smtClean="0"/>
              <a:t>&lt;</a:t>
            </a:r>
            <a:r>
              <a:rPr lang="en-US" altLang="zh-CN" sz="1400" dirty="0"/>
              <a:t>li&gt;&lt;span class="v"&gt;&lt;a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协会概况</a:t>
            </a:r>
            <a:r>
              <a:rPr lang="en-US" altLang="zh-CN" sz="1400" dirty="0"/>
              <a:t>&lt;/a&gt;   &lt;!-- </a:t>
            </a:r>
            <a:r>
              <a:rPr lang="zh-CN" altLang="zh-CN" sz="1400" dirty="0"/>
              <a:t>一级导航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div&gt;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协会简介</a:t>
            </a:r>
            <a:r>
              <a:rPr lang="en-US" altLang="zh-CN" sz="1400" dirty="0"/>
              <a:t>&lt;/a&gt;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大事记</a:t>
            </a:r>
            <a:r>
              <a:rPr lang="en-US" altLang="zh-CN" sz="1400" dirty="0"/>
              <a:t>&lt;/a&gt;  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协会章程</a:t>
            </a:r>
            <a:r>
              <a:rPr lang="en-US" altLang="zh-CN" sz="1400" dirty="0"/>
              <a:t>&lt;/a&gt;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协会领导</a:t>
            </a:r>
            <a:r>
              <a:rPr lang="en-US" altLang="zh-CN" sz="1400" dirty="0"/>
              <a:t>&lt;/a&gt;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组织机构</a:t>
            </a:r>
            <a:r>
              <a:rPr lang="en-US" altLang="zh-CN" sz="1400" dirty="0"/>
              <a:t>&lt;/a&gt;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</a:t>
            </a:r>
            <a:r>
              <a:rPr lang="en-US" altLang="zh-CN" sz="1400" dirty="0"/>
              <a:t>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="#"&gt;</a:t>
            </a:r>
            <a:r>
              <a:rPr lang="zh-CN" altLang="zh-CN" sz="1400" dirty="0"/>
              <a:t>历史沿革</a:t>
            </a:r>
            <a:r>
              <a:rPr lang="en-US" altLang="zh-CN" sz="1400" dirty="0"/>
              <a:t>&lt;/a&gt;    &lt;!-- </a:t>
            </a:r>
            <a:r>
              <a:rPr lang="zh-CN" altLang="zh-CN" sz="1400" dirty="0"/>
              <a:t>二级导航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628650"/>
            <a:r>
              <a:rPr lang="en-US" altLang="zh-CN" sz="1400" dirty="0" smtClean="0"/>
              <a:t>&lt;/</a:t>
            </a:r>
            <a:r>
              <a:rPr lang="en-US" altLang="zh-CN" sz="1400" dirty="0"/>
              <a:t>div&gt;</a:t>
            </a:r>
            <a:endParaRPr lang="zh-CN" altLang="zh-CN" sz="1400" dirty="0"/>
          </a:p>
          <a:p>
            <a:pPr indent="357188"/>
            <a:r>
              <a:rPr lang="en-US" altLang="zh-CN" sz="1400" dirty="0" smtClean="0"/>
              <a:t>&lt;/</a:t>
            </a:r>
            <a:r>
              <a:rPr lang="en-US" altLang="zh-CN" sz="1400" dirty="0"/>
              <a:t>li&gt;</a:t>
            </a:r>
            <a:endParaRPr lang="zh-CN" altLang="zh-CN" sz="1400" dirty="0"/>
          </a:p>
          <a:p>
            <a:pPr indent="357188"/>
            <a:r>
              <a:rPr lang="en-US" altLang="zh-CN" sz="1400" dirty="0" smtClean="0"/>
              <a:t>&lt;</a:t>
            </a:r>
            <a:r>
              <a:rPr lang="en-US" altLang="zh-CN" sz="1400" dirty="0"/>
              <a:t>li&gt;&lt;a </a:t>
            </a:r>
            <a:r>
              <a:rPr lang="en-US" altLang="zh-CN" sz="1400" dirty="0" err="1"/>
              <a:t>href</a:t>
            </a:r>
            <a:r>
              <a:rPr lang="en-US" altLang="zh-CN" sz="1400" dirty="0"/>
              <a:t>=""&gt;</a:t>
            </a:r>
            <a:r>
              <a:rPr lang="zh-CN" altLang="zh-CN" sz="1400" dirty="0"/>
              <a:t>新闻公告</a:t>
            </a:r>
            <a:r>
              <a:rPr lang="en-US" altLang="zh-CN" sz="1400" dirty="0"/>
              <a:t>&lt;/a&gt;|&lt;/li&gt;   &lt;!-- </a:t>
            </a:r>
            <a:r>
              <a:rPr lang="zh-CN" altLang="zh-CN" sz="1400" dirty="0"/>
              <a:t>一级导航</a:t>
            </a:r>
            <a:r>
              <a:rPr lang="en-US" altLang="zh-CN" sz="1400" dirty="0"/>
              <a:t>  --&gt;</a:t>
            </a:r>
            <a:endParaRPr lang="zh-CN" altLang="zh-CN" sz="1400" dirty="0"/>
          </a:p>
          <a:p>
            <a:pPr indent="357188"/>
            <a:r>
              <a:rPr lang="en-US" altLang="zh-CN" sz="1400" dirty="0" smtClean="0"/>
              <a:t>...</a:t>
            </a:r>
            <a:endParaRPr lang="zh-CN" altLang="zh-CN" sz="1400" dirty="0"/>
          </a:p>
          <a:p>
            <a:r>
              <a:rPr lang="en-US" altLang="zh-CN" sz="1400" dirty="0" smtClean="0"/>
              <a:t>&lt;</a:t>
            </a:r>
            <a:r>
              <a:rPr lang="en-US" altLang="zh-CN" sz="1400" dirty="0" err="1"/>
              <a:t>ul</a:t>
            </a:r>
            <a:r>
              <a:rPr lang="en-US" altLang="zh-CN" sz="1400" dirty="0"/>
              <a:t>&gt;</a:t>
            </a:r>
            <a:endParaRPr lang="zh-CN" altLang="zh-CN" sz="1400" dirty="0"/>
          </a:p>
        </p:txBody>
      </p:sp>
    </p:spTree>
    <p:extLst>
      <p:ext uri="{BB962C8B-B14F-4D97-AF65-F5344CB8AC3E}">
        <p14:creationId xmlns:p14="http://schemas.microsoft.com/office/powerpoint/2010/main" xmlns="" val="310354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综合实例</a:t>
            </a:r>
            <a:r>
              <a:rPr lang="en-US" altLang="zh-CN" dirty="0" smtClean="0"/>
              <a:t>-</a:t>
            </a:r>
            <a:r>
              <a:rPr lang="zh-CN" altLang="en-US" dirty="0" smtClean="0"/>
              <a:t>代码设计</a:t>
            </a:r>
            <a:endParaRPr lang="zh-CN" altLang="en-US" dirty="0"/>
          </a:p>
        </p:txBody>
      </p:sp>
      <p:sp>
        <p:nvSpPr>
          <p:cNvPr id="3" name="内容占位符 3"/>
          <p:cNvSpPr txBox="1">
            <a:spLocks/>
          </p:cNvSpPr>
          <p:nvPr/>
        </p:nvSpPr>
        <p:spPr>
          <a:xfrm>
            <a:off x="762000" y="742950"/>
            <a:ext cx="8153400" cy="3943350"/>
          </a:xfrm>
          <a:prstGeom prst="rect">
            <a:avLst/>
          </a:prstGeom>
        </p:spPr>
        <p:txBody>
          <a:bodyPr/>
          <a:lstStyle/>
          <a:p>
            <a:pPr marL="182563" marR="0" lvl="0" indent="-182563" defTabSz="1158875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3400" y="833631"/>
            <a:ext cx="8534400" cy="326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/>
              <a:t>3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网站页面代码设计</a:t>
            </a:r>
          </a:p>
          <a:p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    代码参考案例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edu_10_3_1.hmtl</a:t>
            </a:r>
          </a:p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对象的显示与隐藏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规则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设计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pPr indent="542925"/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display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显示属性</a:t>
            </a:r>
          </a:p>
          <a:p>
            <a:pPr indent="542925"/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visibility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可视属性</a:t>
            </a:r>
          </a:p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定义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pac.css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文件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代码参考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样式文件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pac.css。</a:t>
            </a:r>
            <a:endParaRPr lang="zh-CN" altLang="zh-CN" b="0" dirty="0">
              <a:latin typeface="微软雅黑" pitchFamily="34" charset="-122"/>
              <a:ea typeface="微软雅黑" pitchFamily="34" charset="-122"/>
            </a:endParaRPr>
          </a:p>
          <a:p>
            <a:endParaRPr lang="zh-CN" altLang="zh-CN" sz="2800" dirty="0"/>
          </a:p>
          <a:p>
            <a:endParaRPr lang="zh-CN" altLang="zh-CN" sz="1800" dirty="0"/>
          </a:p>
        </p:txBody>
      </p:sp>
    </p:spTree>
    <p:extLst>
      <p:ext uri="{BB962C8B-B14F-4D97-AF65-F5344CB8AC3E}">
        <p14:creationId xmlns:p14="http://schemas.microsoft.com/office/powerpoint/2010/main" xmlns="" val="422168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本章小结</a:t>
            </a:r>
            <a:endParaRPr lang="zh-CN" altLang="en-US" dirty="0"/>
          </a:p>
        </p:txBody>
      </p:sp>
      <p:sp>
        <p:nvSpPr>
          <p:cNvPr id="3" name="内容占位符 3"/>
          <p:cNvSpPr txBox="1">
            <a:spLocks/>
          </p:cNvSpPr>
          <p:nvPr/>
        </p:nvSpPr>
        <p:spPr>
          <a:xfrm>
            <a:off x="533400" y="838200"/>
            <a:ext cx="8534400" cy="371475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>
                <a:latin typeface="+mj-ea"/>
                <a:ea typeface="+mj-ea"/>
              </a:rPr>
              <a:t>    </a:t>
            </a:r>
            <a:r>
              <a:rPr lang="zh-CN" altLang="zh-CN" dirty="0" smtClean="0">
                <a:latin typeface="+mj-ea"/>
                <a:ea typeface="+mj-ea"/>
              </a:rPr>
              <a:t>本章</a:t>
            </a:r>
            <a:r>
              <a:rPr lang="zh-CN" altLang="zh-CN" dirty="0">
                <a:latin typeface="+mj-ea"/>
                <a:ea typeface="+mj-ea"/>
              </a:rPr>
              <a:t>主要分析了常见的网站页面布局模式，给出每类模式的</a:t>
            </a:r>
            <a:r>
              <a:rPr lang="en-US" altLang="zh-CN" dirty="0">
                <a:latin typeface="+mj-ea"/>
                <a:ea typeface="+mj-ea"/>
              </a:rPr>
              <a:t>DIV</a:t>
            </a:r>
            <a:r>
              <a:rPr lang="zh-CN" altLang="zh-CN" dirty="0">
                <a:latin typeface="+mj-ea"/>
                <a:ea typeface="+mj-ea"/>
              </a:rPr>
              <a:t>结构设计和</a:t>
            </a:r>
            <a:r>
              <a:rPr lang="en-US" altLang="zh-CN" dirty="0">
                <a:latin typeface="+mj-ea"/>
                <a:ea typeface="+mj-ea"/>
              </a:rPr>
              <a:t>CSS</a:t>
            </a:r>
            <a:r>
              <a:rPr lang="zh-CN" altLang="zh-CN" dirty="0">
                <a:latin typeface="+mj-ea"/>
                <a:ea typeface="+mj-ea"/>
              </a:rPr>
              <a:t>文件编写方法</a:t>
            </a:r>
            <a:r>
              <a:rPr lang="zh-CN" altLang="zh-CN" dirty="0" smtClean="0">
                <a:latin typeface="+mj-ea"/>
                <a:ea typeface="+mj-ea"/>
              </a:rPr>
              <a:t>。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</a:rPr>
              <a:t> </a:t>
            </a:r>
            <a:r>
              <a:rPr lang="en-US" altLang="zh-CN" dirty="0" smtClean="0">
                <a:latin typeface="+mj-ea"/>
                <a:ea typeface="+mj-ea"/>
              </a:rPr>
              <a:t>   </a:t>
            </a:r>
            <a:r>
              <a:rPr lang="zh-CN" altLang="zh-CN" dirty="0" smtClean="0">
                <a:latin typeface="+mj-ea"/>
                <a:ea typeface="+mj-ea"/>
              </a:rPr>
              <a:t>通过</a:t>
            </a:r>
            <a:r>
              <a:rPr lang="zh-CN" altLang="zh-CN" dirty="0">
                <a:latin typeface="+mj-ea"/>
                <a:ea typeface="+mj-ea"/>
              </a:rPr>
              <a:t>图层</a:t>
            </a:r>
            <a:r>
              <a:rPr lang="en-US" altLang="zh-CN" dirty="0">
                <a:latin typeface="+mj-ea"/>
                <a:ea typeface="+mj-ea"/>
              </a:rPr>
              <a:t>div</a:t>
            </a:r>
            <a:r>
              <a:rPr lang="zh-CN" altLang="zh-CN" dirty="0">
                <a:latin typeface="+mj-ea"/>
                <a:ea typeface="+mj-ea"/>
              </a:rPr>
              <a:t>合理地嵌套帮助初学者建立页面布局的概念，掌握常用页面布局结构编程方法。学会运用</a:t>
            </a:r>
            <a:r>
              <a:rPr lang="en-US" altLang="zh-CN" dirty="0">
                <a:latin typeface="+mj-ea"/>
                <a:ea typeface="+mj-ea"/>
              </a:rPr>
              <a:t>CSS</a:t>
            </a:r>
            <a:r>
              <a:rPr lang="zh-CN" altLang="zh-CN" dirty="0">
                <a:latin typeface="+mj-ea"/>
                <a:ea typeface="+mj-ea"/>
              </a:rPr>
              <a:t>样式文件来定义特定对象的样式，使所设计的网站页面能够尽量美观、漂亮，增加用户的体验</a:t>
            </a:r>
            <a:r>
              <a:rPr lang="zh-CN" altLang="zh-CN" dirty="0" smtClean="0">
                <a:latin typeface="+mj-ea"/>
                <a:ea typeface="+mj-ea"/>
              </a:rPr>
              <a:t>。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</a:rPr>
              <a:t> </a:t>
            </a:r>
            <a:r>
              <a:rPr lang="en-US" altLang="zh-CN" dirty="0" smtClean="0">
                <a:latin typeface="+mj-ea"/>
                <a:ea typeface="+mj-ea"/>
              </a:rPr>
              <a:t>   </a:t>
            </a:r>
            <a:r>
              <a:rPr lang="zh-CN" altLang="zh-CN" dirty="0" smtClean="0">
                <a:latin typeface="+mj-ea"/>
                <a:ea typeface="+mj-ea"/>
              </a:rPr>
              <a:t>在</a:t>
            </a:r>
            <a:r>
              <a:rPr lang="zh-CN" altLang="zh-CN" dirty="0">
                <a:latin typeface="+mj-ea"/>
                <a:ea typeface="+mj-ea"/>
              </a:rPr>
              <a:t>进行样式定义时候，最好能够学会使用浏览器兼容性测试工具来检查自己所编写的</a:t>
            </a:r>
            <a:r>
              <a:rPr lang="en-US" altLang="zh-CN" dirty="0">
                <a:latin typeface="+mj-ea"/>
                <a:ea typeface="+mj-ea"/>
              </a:rPr>
              <a:t>CSS</a:t>
            </a:r>
            <a:r>
              <a:rPr lang="zh-CN" altLang="zh-CN" dirty="0">
                <a:latin typeface="+mj-ea"/>
                <a:ea typeface="+mj-ea"/>
              </a:rPr>
              <a:t>规则，实现在不同浏览器上显示相同的页面效果。</a:t>
            </a:r>
          </a:p>
        </p:txBody>
      </p:sp>
    </p:spTree>
    <p:extLst>
      <p:ext uri="{BB962C8B-B14F-4D97-AF65-F5344CB8AC3E}">
        <p14:creationId xmlns:p14="http://schemas.microsoft.com/office/powerpoint/2010/main" xmlns="" val="148927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教学目标 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1"/>
            <a:ext cx="8509000" cy="3810000"/>
          </a:xfrm>
        </p:spPr>
        <p:txBody>
          <a:bodyPr/>
          <a:lstStyle/>
          <a:p>
            <a:pPr lvl="0">
              <a:buNone/>
            </a:pPr>
            <a:r>
              <a:rPr lang="zh-CN" altLang="en-US" dirty="0" smtClean="0"/>
              <a:t>主要内容</a:t>
            </a:r>
            <a:r>
              <a:rPr lang="zh-CN" altLang="en-US" dirty="0"/>
              <a:t>：</a:t>
            </a:r>
            <a:endParaRPr lang="en-US" altLang="zh-CN" dirty="0" smtClean="0"/>
          </a:p>
          <a:p>
            <a:pPr marL="533400" lvl="0"/>
            <a:r>
              <a:rPr lang="zh-CN" altLang="zh-CN" dirty="0" smtClean="0"/>
              <a:t>掌</a:t>
            </a:r>
            <a:r>
              <a:rPr lang="zh-CN" altLang="zh-CN" dirty="0"/>
              <a:t>握设计表格所有标记和属性。</a:t>
            </a:r>
          </a:p>
          <a:p>
            <a:pPr marL="533400" lvl="0"/>
            <a:r>
              <a:rPr lang="zh-CN" altLang="zh-CN" dirty="0"/>
              <a:t>掌握表格行标记的属性及设置方法。</a:t>
            </a:r>
          </a:p>
          <a:p>
            <a:pPr marL="533400" lvl="0"/>
            <a:r>
              <a:rPr lang="zh-CN" altLang="zh-CN" dirty="0"/>
              <a:t>掌握表格单元格的跨行与跨列属性的设置方法。</a:t>
            </a:r>
          </a:p>
          <a:p>
            <a:pPr marL="533400" lvl="0"/>
            <a:r>
              <a:rPr lang="zh-CN" altLang="zh-CN" dirty="0"/>
              <a:t>掌握表格的嵌套方法。</a:t>
            </a:r>
          </a:p>
          <a:p>
            <a:pPr marL="533400" lvl="0"/>
            <a:r>
              <a:rPr lang="zh-CN" altLang="zh-CN" dirty="0"/>
              <a:t>学会在表格中嵌入各种页面元素。</a:t>
            </a:r>
          </a:p>
          <a:p>
            <a:pPr marL="533400" lvl="0"/>
            <a:r>
              <a:rPr lang="zh-CN" altLang="zh-CN" dirty="0"/>
              <a:t>学会使用表格进行简易网页布局。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11.1 </a:t>
            </a:r>
            <a:r>
              <a:rPr lang="zh-CN" altLang="en-US" dirty="0" smtClean="0"/>
              <a:t>表格 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107513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   表格是网页设计制作不可缺少的元素，它以简洁明了和高效快捷的方式将图片、文本、数据和表单的元素有序的显示在页面上，让我们可以设计出漂亮的页面。</a:t>
            </a:r>
          </a:p>
          <a:p>
            <a:pPr>
              <a:buFont typeface="Wingdings" pitchFamily="2" charset="2"/>
              <a:buNone/>
            </a:pPr>
            <a:r>
              <a:rPr lang="en-US" altLang="zh-CN" dirty="0" smtClean="0">
                <a:ea typeface="宋体" charset="-122"/>
              </a:rPr>
              <a:t> </a:t>
            </a:r>
            <a:endParaRPr lang="zh-CN" altLang="en-US" dirty="0" smtClean="0">
              <a:ea typeface="宋体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22216937"/>
              </p:ext>
            </p:extLst>
          </p:nvPr>
        </p:nvGraphicFramePr>
        <p:xfrm>
          <a:off x="685798" y="2038350"/>
          <a:ext cx="8305801" cy="251460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25217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4147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41496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2759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16105"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标记</a:t>
                      </a:r>
                      <a:endParaRPr lang="zh-CN" sz="2000" b="1" kern="100" dirty="0">
                        <a:solidFill>
                          <a:srgbClr val="0000FA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lang="zh-CN" sz="2000" b="1" kern="100" dirty="0">
                        <a:solidFill>
                          <a:srgbClr val="0000FA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标记</a:t>
                      </a:r>
                      <a:endParaRPr lang="zh-CN" sz="2000" b="1" kern="100" dirty="0">
                        <a:solidFill>
                          <a:srgbClr val="0000FA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lang="zh-CN" sz="2000" b="1" kern="100" dirty="0">
                        <a:solidFill>
                          <a:srgbClr val="0000FA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9699"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&lt;table&gt;&lt;/table&gt;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表格标记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thead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&gt;&lt;/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thead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定义表格的表头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9699"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&lt;caption&gt;&lt;/caption&gt;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表格标题标记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tbody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&gt;&lt;/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tbody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定义表格的主体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9699"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th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&gt;&lt;/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th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表格表头标记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tfoot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&gt;&lt;/</a:t>
                      </a:r>
                      <a:r>
                        <a:rPr lang="en-US" sz="1600" kern="100" dirty="0" err="1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tfoot</a:t>
                      </a: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&gt;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定义表格的页脚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9699"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&lt;tr&gt;&lt;/tr&gt;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表格的行标记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 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 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9699">
                <a:tc>
                  <a:txBody>
                    <a:bodyPr/>
                    <a:lstStyle/>
                    <a:p>
                      <a:pPr algn="ctr">
                        <a:lnSpc>
                          <a:spcPts val="1200"/>
                        </a:lnSpc>
                        <a:spcAft>
                          <a:spcPts val="0"/>
                        </a:spcAft>
                        <a:tabLst>
                          <a:tab pos="800100" algn="l"/>
                        </a:tabLst>
                      </a:pPr>
                      <a:r>
                        <a:rPr lang="en-US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&lt;td&gt;&lt;/td&gt;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表格的列标记</a:t>
                      </a:r>
                      <a:endParaRPr lang="zh-CN" sz="2000" kern="10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 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 </a:t>
                      </a:r>
                      <a:endParaRPr lang="zh-CN" sz="2000" kern="100" dirty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《</a:t>
            </a:r>
            <a:r>
              <a:rPr lang="zh-CN" altLang="en-US" dirty="0" smtClean="0"/>
              <a:t>简易学生信息表</a:t>
            </a:r>
            <a:r>
              <a:rPr lang="en-US" altLang="zh-CN" dirty="0" smtClean="0"/>
              <a:t>》</a:t>
            </a:r>
            <a:r>
              <a:rPr lang="zh-CN" altLang="en-US" dirty="0" smtClean="0"/>
              <a:t>案例</a:t>
            </a:r>
          </a:p>
        </p:txBody>
      </p:sp>
      <p:sp>
        <p:nvSpPr>
          <p:cNvPr id="17410" name="内容占位符 3"/>
          <p:cNvSpPr>
            <a:spLocks noGrp="1"/>
          </p:cNvSpPr>
          <p:nvPr>
            <p:ph idx="1"/>
          </p:nvPr>
        </p:nvSpPr>
        <p:spPr>
          <a:xfrm>
            <a:off x="533400" y="819150"/>
            <a:ext cx="3505200" cy="3886200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&lt;!-- edu_11_1_1.html --&gt;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&lt;html&gt;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&lt;head&gt;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&lt;title&gt;</a:t>
            </a:r>
            <a:r>
              <a:rPr lang="zh-CN" altLang="en-US" sz="1600" dirty="0" smtClean="0">
                <a:ea typeface="宋体" charset="-122"/>
              </a:rPr>
              <a:t>表格的定义</a:t>
            </a:r>
            <a:r>
              <a:rPr lang="en-US" altLang="zh-CN" sz="1600" dirty="0" smtClean="0">
                <a:ea typeface="宋体" charset="-122"/>
              </a:rPr>
              <a:t>&lt;/title&gt;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&lt;/head&gt;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&lt;body&gt;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&lt;table border="1"&gt;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&lt;</a:t>
            </a:r>
            <a:r>
              <a:rPr lang="en-US" altLang="zh-CN" sz="1600" dirty="0" err="1" smtClean="0">
                <a:ea typeface="宋体" charset="-122"/>
              </a:rPr>
              <a:t>tr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  &lt;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 &gt;</a:t>
            </a:r>
            <a:r>
              <a:rPr lang="zh-CN" altLang="en-US" sz="1600" dirty="0" smtClean="0">
                <a:ea typeface="宋体" charset="-122"/>
              </a:rPr>
              <a:t>姓名</a:t>
            </a:r>
            <a:r>
              <a:rPr lang="en-US" altLang="zh-CN" sz="1600" dirty="0" smtClean="0">
                <a:ea typeface="宋体" charset="-122"/>
              </a:rPr>
              <a:t>&lt;/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&lt;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 &gt;</a:t>
            </a:r>
            <a:r>
              <a:rPr lang="zh-CN" altLang="en-US" sz="1600" dirty="0" smtClean="0">
                <a:ea typeface="宋体" charset="-122"/>
              </a:rPr>
              <a:t>单位</a:t>
            </a:r>
            <a:r>
              <a:rPr lang="en-US" altLang="zh-CN" sz="1600" dirty="0" smtClean="0">
                <a:ea typeface="宋体" charset="-122"/>
              </a:rPr>
              <a:t>&lt;/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&lt;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&gt;</a:t>
            </a:r>
            <a:r>
              <a:rPr lang="zh-CN" altLang="en-US" sz="1600" dirty="0" smtClean="0">
                <a:ea typeface="宋体" charset="-122"/>
              </a:rPr>
              <a:t>学号</a:t>
            </a:r>
            <a:r>
              <a:rPr lang="en-US" altLang="zh-CN" sz="1600" dirty="0" smtClean="0">
                <a:ea typeface="宋体" charset="-122"/>
              </a:rPr>
              <a:t>&lt;/</a:t>
            </a:r>
            <a:r>
              <a:rPr lang="en-US" altLang="zh-CN" sz="1600" dirty="0" err="1" smtClean="0">
                <a:ea typeface="宋体" charset="-122"/>
              </a:rPr>
              <a:t>th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&lt;/</a:t>
            </a:r>
            <a:r>
              <a:rPr lang="en-US" altLang="zh-CN" sz="1600" dirty="0" err="1" smtClean="0">
                <a:ea typeface="宋体" charset="-122"/>
              </a:rPr>
              <a:t>tr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&lt;</a:t>
            </a:r>
            <a:r>
              <a:rPr lang="en-US" altLang="zh-CN" sz="1600" dirty="0" err="1" smtClean="0">
                <a:ea typeface="宋体" charset="-122"/>
              </a:rPr>
              <a:t>tr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  &lt;td&gt;</a:t>
            </a:r>
            <a:r>
              <a:rPr lang="zh-CN" altLang="en-US" sz="1600" dirty="0" smtClean="0">
                <a:ea typeface="宋体" charset="-122"/>
              </a:rPr>
              <a:t>王小品</a:t>
            </a:r>
            <a:r>
              <a:rPr lang="en-US" altLang="zh-CN" sz="1600" dirty="0" smtClean="0">
                <a:ea typeface="宋体" charset="-122"/>
              </a:rPr>
              <a:t>&lt;/td&gt;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&lt;td&gt;</a:t>
            </a:r>
            <a:r>
              <a:rPr lang="zh-CN" altLang="en-US" sz="1600" dirty="0" smtClean="0">
                <a:ea typeface="宋体" charset="-122"/>
              </a:rPr>
              <a:t>商学院</a:t>
            </a:r>
            <a:r>
              <a:rPr lang="en-US" altLang="zh-CN" sz="1600" dirty="0" smtClean="0">
                <a:ea typeface="宋体" charset="-122"/>
              </a:rPr>
              <a:t>&lt;/td&gt;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  &lt;td&gt;110204&lt;/td&gt;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&lt;/</a:t>
            </a:r>
            <a:r>
              <a:rPr lang="en-US" altLang="zh-CN" sz="1600" dirty="0" err="1" smtClean="0">
                <a:ea typeface="宋体" charset="-122"/>
              </a:rPr>
              <a:t>tr</a:t>
            </a:r>
            <a:r>
              <a:rPr lang="en-US" altLang="zh-CN" sz="1600" dirty="0" smtClean="0">
                <a:ea typeface="宋体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>
                <a:srgbClr val="660066"/>
              </a:buClr>
              <a:buNone/>
            </a:pPr>
            <a:r>
              <a:rPr lang="en-US" altLang="zh-CN" sz="1600" dirty="0">
                <a:ea typeface="黑体" pitchFamily="49" charset="-122"/>
              </a:rPr>
              <a:t>&lt;</a:t>
            </a:r>
            <a:r>
              <a:rPr lang="en-US" altLang="zh-CN" sz="1600" dirty="0" err="1">
                <a:ea typeface="黑体" pitchFamily="49" charset="-122"/>
              </a:rPr>
              <a:t>tr</a:t>
            </a:r>
            <a:r>
              <a:rPr lang="en-US" altLang="zh-CN" sz="1600" dirty="0" smtClean="0">
                <a:ea typeface="黑体" pitchFamily="49" charset="-122"/>
              </a:rPr>
              <a:t>&gt;</a:t>
            </a:r>
          </a:p>
          <a:p>
            <a:pPr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>
                <a:srgbClr val="660066"/>
              </a:buClr>
              <a:buNone/>
            </a:pPr>
            <a:r>
              <a:rPr lang="en-US" altLang="zh-CN" sz="1600" dirty="0" smtClean="0">
                <a:ea typeface="黑体" pitchFamily="49" charset="-122"/>
              </a:rPr>
              <a:t>&lt;</a:t>
            </a:r>
            <a:r>
              <a:rPr lang="en-US" altLang="zh-CN" sz="1600" dirty="0">
                <a:ea typeface="黑体" pitchFamily="49" charset="-122"/>
              </a:rPr>
              <a:t>td&gt;</a:t>
            </a:r>
            <a:r>
              <a:rPr lang="zh-CN" altLang="en-US" sz="1600" dirty="0">
                <a:ea typeface="黑体" pitchFamily="49" charset="-122"/>
              </a:rPr>
              <a:t>李白</a:t>
            </a:r>
            <a:r>
              <a:rPr lang="en-US" altLang="zh-CN" sz="1600" dirty="0">
                <a:ea typeface="黑体" pitchFamily="49" charset="-122"/>
              </a:rPr>
              <a:t>&lt;/td&gt;</a:t>
            </a:r>
          </a:p>
          <a:p>
            <a:pPr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endParaRPr lang="en-US" altLang="zh-CN" sz="1600" dirty="0" smtClean="0">
              <a:ea typeface="宋体" charset="-122"/>
            </a:endParaRPr>
          </a:p>
        </p:txBody>
      </p:sp>
      <p:sp>
        <p:nvSpPr>
          <p:cNvPr id="17411" name="矩形 4"/>
          <p:cNvSpPr>
            <a:spLocks noChangeArrowheads="1"/>
          </p:cNvSpPr>
          <p:nvPr/>
        </p:nvSpPr>
        <p:spPr bwMode="auto">
          <a:xfrm>
            <a:off x="4572000" y="3382655"/>
            <a:ext cx="3124200" cy="124649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 smtClean="0">
                <a:ea typeface="黑体" pitchFamily="49" charset="-122"/>
              </a:rPr>
              <a:t>&lt;</a:t>
            </a:r>
            <a:r>
              <a:rPr lang="en-US" altLang="zh-CN" sz="1400" dirty="0">
                <a:ea typeface="黑体" pitchFamily="49" charset="-122"/>
              </a:rPr>
              <a:t>td&gt;</a:t>
            </a:r>
            <a:r>
              <a:rPr lang="zh-CN" altLang="en-US" sz="1400" dirty="0">
                <a:ea typeface="黑体" pitchFamily="49" charset="-122"/>
              </a:rPr>
              <a:t>机械学院</a:t>
            </a:r>
            <a:r>
              <a:rPr lang="en-US" altLang="zh-CN" sz="1400" dirty="0">
                <a:ea typeface="黑体" pitchFamily="49" charset="-122"/>
              </a:rPr>
              <a:t>&lt;/td&gt;</a:t>
            </a:r>
          </a:p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>
                <a:ea typeface="黑体" pitchFamily="49" charset="-122"/>
              </a:rPr>
              <a:t>    &lt;td&gt;100244&lt;/td&gt;</a:t>
            </a:r>
          </a:p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>
                <a:ea typeface="黑体" pitchFamily="49" charset="-122"/>
              </a:rPr>
              <a:t>  &lt;/</a:t>
            </a:r>
            <a:r>
              <a:rPr lang="en-US" altLang="zh-CN" sz="1400" dirty="0" err="1">
                <a:ea typeface="黑体" pitchFamily="49" charset="-122"/>
              </a:rPr>
              <a:t>tr</a:t>
            </a:r>
            <a:r>
              <a:rPr lang="en-US" altLang="zh-CN" sz="1400" dirty="0"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>
                <a:ea typeface="黑体" pitchFamily="49" charset="-122"/>
              </a:rPr>
              <a:t>  &lt;/table&gt;</a:t>
            </a:r>
          </a:p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>
                <a:ea typeface="黑体" pitchFamily="49" charset="-122"/>
              </a:rPr>
              <a:t>&lt;/body&gt;</a:t>
            </a:r>
          </a:p>
          <a:p>
            <a:pPr eaLnBrk="0" hangingPunct="0">
              <a:lnSpc>
                <a:spcPts val="15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400" dirty="0">
                <a:ea typeface="黑体" pitchFamily="49" charset="-122"/>
              </a:rPr>
              <a:t>&lt;/html&gt;</a:t>
            </a:r>
            <a:endParaRPr lang="zh-CN" altLang="en-US" sz="2000" dirty="0">
              <a:ea typeface="黑体" pitchFamily="49" charset="-122"/>
            </a:endParaRPr>
          </a:p>
        </p:txBody>
      </p:sp>
      <p:pic>
        <p:nvPicPr>
          <p:cNvPr id="24577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0" y="895350"/>
            <a:ext cx="3640137" cy="236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11.2 </a:t>
            </a:r>
            <a:r>
              <a:rPr lang="zh-CN" altLang="en-US" dirty="0" smtClean="0"/>
              <a:t>表格标记 </a:t>
            </a:r>
          </a:p>
        </p:txBody>
      </p:sp>
      <p:graphicFrame>
        <p:nvGraphicFramePr>
          <p:cNvPr id="6" name="Group 88"/>
          <p:cNvGraphicFramePr>
            <a:graphicFrameLocks noGrp="1"/>
          </p:cNvGraphicFramePr>
          <p:nvPr>
            <p:ph idx="1"/>
          </p:nvPr>
        </p:nvGraphicFramePr>
        <p:xfrm>
          <a:off x="842964" y="1314450"/>
          <a:ext cx="2509837" cy="2436861"/>
        </p:xfrm>
        <a:graphic>
          <a:graphicData uri="http://schemas.openxmlformats.org/drawingml/2006/table">
            <a:tbl>
              <a:tblPr/>
              <a:tblGrid>
                <a:gridCol w="7128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5442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4256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01381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学生信息表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3399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姓名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院系名称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班级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王小品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商学院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110204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李白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机械学院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100244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林之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外语系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3399"/>
                          </a:solidFill>
                          <a:effectLst/>
                          <a:latin typeface="微软雅黑" pitchFamily="34" charset="-122"/>
                          <a:ea typeface="宋体" charset="-122"/>
                        </a:rPr>
                        <a:t>090101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8" name="Text Box 46"/>
          <p:cNvSpPr txBox="1">
            <a:spLocks noChangeArrowheads="1"/>
          </p:cNvSpPr>
          <p:nvPr/>
        </p:nvSpPr>
        <p:spPr bwMode="gray">
          <a:xfrm>
            <a:off x="4013200" y="1314451"/>
            <a:ext cx="863600" cy="2954655"/>
          </a:xfrm>
          <a:prstGeom prst="rect">
            <a:avLst/>
          </a:prstGeom>
          <a:noFill/>
          <a:ln w="38100" algn="ctr">
            <a:solidFill>
              <a:schemeClr val="folHlink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2000" dirty="0">
                <a:solidFill>
                  <a:srgbClr val="FF0000"/>
                </a:solidFill>
                <a:ea typeface="微软雅黑" pitchFamily="34" charset="-122"/>
              </a:rPr>
              <a:t>标题</a:t>
            </a:r>
            <a:endParaRPr lang="en-US" altLang="zh-CN" sz="2000" dirty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endParaRPr lang="en-US" altLang="zh-CN" sz="2000" dirty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2000" i="1" dirty="0">
                <a:solidFill>
                  <a:srgbClr val="FF0000"/>
                </a:solidFill>
                <a:ea typeface="微软雅黑" pitchFamily="34" charset="-122"/>
              </a:rPr>
              <a:t>表头</a:t>
            </a:r>
            <a:endParaRPr lang="en-US" altLang="zh-CN" sz="2000" i="1" dirty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endParaRPr lang="zh-CN" altLang="en-US" sz="2000" i="1" dirty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2000" dirty="0">
                <a:solidFill>
                  <a:srgbClr val="FF0000"/>
                </a:solidFill>
                <a:ea typeface="微软雅黑" pitchFamily="34" charset="-122"/>
              </a:rPr>
              <a:t>表</a:t>
            </a:r>
            <a:r>
              <a:rPr lang="zh-CN" altLang="en-US" sz="2000" dirty="0" smtClean="0">
                <a:solidFill>
                  <a:srgbClr val="FF0000"/>
                </a:solidFill>
                <a:ea typeface="微软雅黑" pitchFamily="34" charset="-122"/>
              </a:rPr>
              <a:t>体</a:t>
            </a:r>
            <a:endParaRPr lang="en-US" altLang="zh-CN" sz="2000" dirty="0" smtClean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endParaRPr lang="zh-CN" altLang="en-US" sz="2000" dirty="0">
              <a:solidFill>
                <a:srgbClr val="FF0000"/>
              </a:solidFill>
              <a:ea typeface="微软雅黑" pitchFamily="34" charset="-122"/>
            </a:endParaRPr>
          </a:p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2000" dirty="0">
                <a:solidFill>
                  <a:srgbClr val="FF0000"/>
                </a:solidFill>
                <a:ea typeface="微软雅黑" pitchFamily="34" charset="-122"/>
              </a:rPr>
              <a:t>表尾</a:t>
            </a:r>
          </a:p>
        </p:txBody>
      </p:sp>
      <p:sp>
        <p:nvSpPr>
          <p:cNvPr id="10" name="Rectangle 49"/>
          <p:cNvSpPr>
            <a:spLocks noChangeArrowheads="1"/>
          </p:cNvSpPr>
          <p:nvPr/>
        </p:nvSpPr>
        <p:spPr bwMode="gray">
          <a:xfrm>
            <a:off x="5562600" y="1158478"/>
            <a:ext cx="3505200" cy="2964914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&lt;table&gt;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&lt;caption&gt;…&lt;/caption&gt;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th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&gt;&lt;/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th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&gt;…&lt;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th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&gt;&lt;/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th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&gt;&lt;/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1600" dirty="0">
                <a:solidFill>
                  <a:srgbClr val="FF0000"/>
                </a:solidFill>
                <a:ea typeface="黑体" pitchFamily="49" charset="-122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 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&lt;td&gt;</a:t>
            </a:r>
            <a:r>
              <a:rPr lang="zh-CN" altLang="en-US" sz="1600" dirty="0">
                <a:ea typeface="黑体" pitchFamily="49" charset="-122"/>
              </a:rPr>
              <a:t>李白</a:t>
            </a:r>
            <a:r>
              <a:rPr lang="en-US" altLang="zh-CN" sz="1600" dirty="0">
                <a:ea typeface="黑体" pitchFamily="49" charset="-122"/>
              </a:rPr>
              <a:t>&lt;/td&gt;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&lt;td&gt;</a:t>
            </a:r>
            <a:r>
              <a:rPr lang="zh-CN" altLang="en-US" sz="1600" dirty="0">
                <a:ea typeface="黑体" pitchFamily="49" charset="-122"/>
              </a:rPr>
              <a:t>机械学院</a:t>
            </a:r>
            <a:r>
              <a:rPr lang="en-US" altLang="zh-CN" sz="1600" dirty="0">
                <a:ea typeface="黑体" pitchFamily="49" charset="-122"/>
              </a:rPr>
              <a:t>&lt;/td&gt;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&lt;td&gt; </a:t>
            </a:r>
            <a:r>
              <a:rPr lang="en-US" altLang="zh-CN" sz="1600" dirty="0">
                <a:ea typeface="黑体" pitchFamily="49" charset="-122"/>
              </a:rPr>
              <a:t>100244 &lt;/td&gt;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    …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 &lt;/</a:t>
            </a:r>
            <a:r>
              <a:rPr lang="en-US" altLang="zh-CN" sz="1600" dirty="0" err="1">
                <a:ea typeface="黑体" pitchFamily="49" charset="-122"/>
              </a:rPr>
              <a:t>tr</a:t>
            </a:r>
            <a:r>
              <a:rPr lang="en-US" altLang="zh-CN" sz="1600" dirty="0"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&gt;&lt;/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   &lt;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&gt;&lt;/</a:t>
            </a:r>
            <a:r>
              <a:rPr lang="en-US" altLang="zh-CN" sz="1600" dirty="0" err="1">
                <a:solidFill>
                  <a:srgbClr val="FF0000"/>
                </a:solidFill>
                <a:ea typeface="黑体" pitchFamily="49" charset="-122"/>
              </a:rPr>
              <a:t>tr</a:t>
            </a: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ea typeface="黑体" pitchFamily="49" charset="-122"/>
              </a:rPr>
              <a:t>   …</a:t>
            </a:r>
          </a:p>
          <a:p>
            <a:pPr eaLnBrk="0" hangingPunct="0">
              <a:lnSpc>
                <a:spcPts val="16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600" dirty="0">
                <a:solidFill>
                  <a:srgbClr val="FF0000"/>
                </a:solidFill>
                <a:ea typeface="黑体" pitchFamily="49" charset="-122"/>
              </a:rPr>
              <a:t>&lt;/table&gt;</a:t>
            </a:r>
          </a:p>
        </p:txBody>
      </p:sp>
      <p:sp>
        <p:nvSpPr>
          <p:cNvPr id="12" name="Text Box 83"/>
          <p:cNvSpPr txBox="1">
            <a:spLocks noChangeArrowheads="1"/>
          </p:cNvSpPr>
          <p:nvPr/>
        </p:nvSpPr>
        <p:spPr bwMode="gray">
          <a:xfrm>
            <a:off x="3492500" y="4286250"/>
            <a:ext cx="5327650" cy="400110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表格结构：</a:t>
            </a:r>
            <a:r>
              <a:rPr lang="en-US" altLang="zh-CN" sz="2000" dirty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2000" dirty="0" err="1">
                <a:solidFill>
                  <a:srgbClr val="FF0000"/>
                </a:solidFill>
                <a:ea typeface="黑体" pitchFamily="49" charset="-122"/>
              </a:rPr>
              <a:t>thead</a:t>
            </a:r>
            <a:r>
              <a:rPr lang="en-US" altLang="zh-CN" sz="2000" dirty="0" smtClean="0">
                <a:solidFill>
                  <a:srgbClr val="FF0000"/>
                </a:solidFill>
                <a:ea typeface="黑体" pitchFamily="49" charset="-122"/>
              </a:rPr>
              <a:t>&gt;</a:t>
            </a:r>
            <a:r>
              <a:rPr lang="zh-CN" altLang="en-US" sz="2000" dirty="0" smtClean="0">
                <a:solidFill>
                  <a:srgbClr val="FF0000"/>
                </a:solidFill>
                <a:ea typeface="黑体" pitchFamily="49" charset="-122"/>
              </a:rPr>
              <a:t>、</a:t>
            </a:r>
            <a:r>
              <a:rPr lang="en-US" altLang="zh-CN" sz="2000" dirty="0" smtClean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2000" dirty="0" err="1">
                <a:solidFill>
                  <a:srgbClr val="FF0000"/>
                </a:solidFill>
                <a:ea typeface="黑体" pitchFamily="49" charset="-122"/>
              </a:rPr>
              <a:t>tbody</a:t>
            </a:r>
            <a:r>
              <a:rPr lang="en-US" altLang="zh-CN" sz="2000" dirty="0" smtClean="0">
                <a:solidFill>
                  <a:srgbClr val="FF0000"/>
                </a:solidFill>
                <a:ea typeface="黑体" pitchFamily="49" charset="-122"/>
              </a:rPr>
              <a:t>&gt;</a:t>
            </a:r>
            <a:r>
              <a:rPr lang="zh-CN" altLang="en-US" sz="2000" dirty="0" smtClean="0">
                <a:solidFill>
                  <a:srgbClr val="FF0000"/>
                </a:solidFill>
                <a:ea typeface="黑体" pitchFamily="49" charset="-122"/>
              </a:rPr>
              <a:t>、</a:t>
            </a:r>
            <a:r>
              <a:rPr lang="en-US" altLang="zh-CN" sz="2000" dirty="0" smtClean="0">
                <a:solidFill>
                  <a:srgbClr val="FF0000"/>
                </a:solidFill>
                <a:ea typeface="黑体" pitchFamily="49" charset="-122"/>
              </a:rPr>
              <a:t>&lt;</a:t>
            </a:r>
            <a:r>
              <a:rPr lang="en-US" altLang="zh-CN" sz="2000" dirty="0" err="1">
                <a:solidFill>
                  <a:srgbClr val="FF0000"/>
                </a:solidFill>
                <a:ea typeface="黑体" pitchFamily="49" charset="-122"/>
              </a:rPr>
              <a:t>tfoot</a:t>
            </a:r>
            <a:r>
              <a:rPr lang="en-US" altLang="zh-CN" sz="2000" dirty="0">
                <a:solidFill>
                  <a:srgbClr val="FF0000"/>
                </a:solidFill>
                <a:ea typeface="黑体" pitchFamily="49" charset="-122"/>
              </a:rPr>
              <a:t>&gt;</a:t>
            </a:r>
          </a:p>
        </p:txBody>
      </p:sp>
      <p:sp>
        <p:nvSpPr>
          <p:cNvPr id="26" name="Text Box 47"/>
          <p:cNvSpPr txBox="1">
            <a:spLocks noChangeArrowheads="1"/>
          </p:cNvSpPr>
          <p:nvPr/>
        </p:nvSpPr>
        <p:spPr bwMode="gray">
          <a:xfrm>
            <a:off x="654050" y="857251"/>
            <a:ext cx="3155950" cy="39703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Word</a:t>
            </a:r>
            <a:r>
              <a:rPr lang="zh-CN" altLang="en-US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Execl</a:t>
            </a:r>
            <a:r>
              <a:rPr lang="zh-CN" altLang="en-US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中的表格</a:t>
            </a:r>
          </a:p>
        </p:txBody>
      </p:sp>
      <p:sp>
        <p:nvSpPr>
          <p:cNvPr id="27" name="Text Box 48"/>
          <p:cNvSpPr txBox="1">
            <a:spLocks noChangeArrowheads="1"/>
          </p:cNvSpPr>
          <p:nvPr/>
        </p:nvSpPr>
        <p:spPr bwMode="gray">
          <a:xfrm>
            <a:off x="6019800" y="845344"/>
            <a:ext cx="2592388" cy="39703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>
                <a:solidFill>
                  <a:srgbClr val="0000FA"/>
                </a:solidFill>
                <a:latin typeface="微软雅黑" pitchFamily="34" charset="-122"/>
                <a:ea typeface="微软雅黑" pitchFamily="34" charset="-122"/>
              </a:rPr>
              <a:t>网页中的表格</a:t>
            </a:r>
          </a:p>
        </p:txBody>
      </p:sp>
      <p:sp>
        <p:nvSpPr>
          <p:cNvPr id="28" name="Rectangle 56"/>
          <p:cNvSpPr>
            <a:spLocks noChangeArrowheads="1"/>
          </p:cNvSpPr>
          <p:nvPr/>
        </p:nvSpPr>
        <p:spPr bwMode="gray">
          <a:xfrm>
            <a:off x="3851275" y="859632"/>
            <a:ext cx="1877437" cy="39703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zh-CN" altLang="en-US">
                <a:solidFill>
                  <a:srgbClr val="0000FA"/>
                </a:solidFill>
                <a:ea typeface="微软雅黑" pitchFamily="34" charset="-122"/>
              </a:rPr>
              <a:t>表格构成元素</a:t>
            </a:r>
            <a:endParaRPr lang="en-US" altLang="zh-CN">
              <a:solidFill>
                <a:srgbClr val="0000FA"/>
              </a:solidFill>
              <a:ea typeface="微软雅黑" pitchFamily="34" charset="-122"/>
            </a:endParaRPr>
          </a:p>
        </p:txBody>
      </p:sp>
      <p:cxnSp>
        <p:nvCxnSpPr>
          <p:cNvPr id="30" name="直接箭头连接符 29"/>
          <p:cNvCxnSpPr/>
          <p:nvPr/>
        </p:nvCxnSpPr>
        <p:spPr bwMode="auto">
          <a:xfrm flipV="1">
            <a:off x="3429000" y="1428750"/>
            <a:ext cx="533400" cy="57150"/>
          </a:xfrm>
          <a:prstGeom prst="straightConnector1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0000FA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cxnSp>
        <p:nvCxnSpPr>
          <p:cNvPr id="32" name="直接箭头连接符 31"/>
          <p:cNvCxnSpPr/>
          <p:nvPr/>
        </p:nvCxnSpPr>
        <p:spPr bwMode="auto">
          <a:xfrm>
            <a:off x="4953000" y="1485900"/>
            <a:ext cx="1066800" cy="1191"/>
          </a:xfrm>
          <a:prstGeom prst="straightConnector1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0000FA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cxnSp>
        <p:nvCxnSpPr>
          <p:cNvPr id="34" name="直接箭头连接符 33"/>
          <p:cNvCxnSpPr/>
          <p:nvPr/>
        </p:nvCxnSpPr>
        <p:spPr bwMode="auto">
          <a:xfrm>
            <a:off x="3352800" y="2000250"/>
            <a:ext cx="533400" cy="171450"/>
          </a:xfrm>
          <a:prstGeom prst="straightConnector1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000066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cxnSp>
        <p:nvCxnSpPr>
          <p:cNvPr id="36" name="直接箭头连接符 35"/>
          <p:cNvCxnSpPr/>
          <p:nvPr/>
        </p:nvCxnSpPr>
        <p:spPr bwMode="auto">
          <a:xfrm flipV="1">
            <a:off x="4953000" y="1943100"/>
            <a:ext cx="685800" cy="171450"/>
          </a:xfrm>
          <a:prstGeom prst="straightConnector1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000066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grpSp>
        <p:nvGrpSpPr>
          <p:cNvPr id="44" name="组合 43"/>
          <p:cNvGrpSpPr>
            <a:grpSpLocks/>
          </p:cNvGrpSpPr>
          <p:nvPr/>
        </p:nvGrpSpPr>
        <p:grpSpPr bwMode="auto">
          <a:xfrm>
            <a:off x="3352800" y="2286000"/>
            <a:ext cx="685800" cy="1371600"/>
            <a:chOff x="3352800" y="3048000"/>
            <a:chExt cx="685800" cy="1828800"/>
          </a:xfrm>
        </p:grpSpPr>
        <p:sp>
          <p:nvSpPr>
            <p:cNvPr id="39" name="右大括号 38"/>
            <p:cNvSpPr/>
            <p:nvPr/>
          </p:nvSpPr>
          <p:spPr bwMode="auto">
            <a:xfrm>
              <a:off x="3352800" y="3048000"/>
              <a:ext cx="381000" cy="1828800"/>
            </a:xfrm>
            <a:prstGeom prst="rightBrace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marL="784225" indent="-419100" defTabSz="1158875"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cxnSp>
          <p:nvCxnSpPr>
            <p:cNvPr id="41" name="直接箭头连接符 40"/>
            <p:cNvCxnSpPr>
              <a:stCxn id="39" idx="1"/>
            </p:cNvCxnSpPr>
            <p:nvPr/>
          </p:nvCxnSpPr>
          <p:spPr bwMode="auto">
            <a:xfrm rot="10800000" flipH="1">
              <a:off x="3733800" y="3886200"/>
              <a:ext cx="304800" cy="76200"/>
            </a:xfrm>
            <a:prstGeom prst="straightConnector1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21" name="组合 20"/>
          <p:cNvGrpSpPr/>
          <p:nvPr/>
        </p:nvGrpSpPr>
        <p:grpSpPr>
          <a:xfrm>
            <a:off x="4876800" y="2190750"/>
            <a:ext cx="914400" cy="1543050"/>
            <a:chOff x="4876800" y="2190750"/>
            <a:chExt cx="914400" cy="1543050"/>
          </a:xfrm>
        </p:grpSpPr>
        <p:sp>
          <p:nvSpPr>
            <p:cNvPr id="38" name="左大括号 37"/>
            <p:cNvSpPr/>
            <p:nvPr/>
          </p:nvSpPr>
          <p:spPr bwMode="auto">
            <a:xfrm>
              <a:off x="5181600" y="2190750"/>
              <a:ext cx="609600" cy="1543050"/>
            </a:xfrm>
            <a:prstGeom prst="leftBrace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marL="784225" indent="-419100" defTabSz="1158875"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cxnSp>
          <p:nvCxnSpPr>
            <p:cNvPr id="43" name="直接箭头连接符 42"/>
            <p:cNvCxnSpPr/>
            <p:nvPr/>
          </p:nvCxnSpPr>
          <p:spPr bwMode="auto">
            <a:xfrm flipV="1">
              <a:off x="4876800" y="2990850"/>
              <a:ext cx="457200" cy="190500"/>
            </a:xfrm>
            <a:prstGeom prst="straightConnector1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2" grpId="0"/>
      <p:bldP spid="26" grpId="0"/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10.1  </a:t>
            </a:r>
            <a:r>
              <a:rPr lang="zh-CN" altLang="zh-CN" dirty="0"/>
              <a:t>页面布局</a:t>
            </a:r>
            <a:r>
              <a:rPr lang="zh-CN" altLang="zh-CN" dirty="0" smtClean="0"/>
              <a:t>设计</a:t>
            </a:r>
            <a:endParaRPr lang="zh-CN" altLang="en-US" dirty="0" smtClean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341828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</a:t>
            </a:r>
            <a:r>
              <a:rPr lang="zh-CN" altLang="zh-CN" dirty="0" smtClean="0"/>
              <a:t>现在</a:t>
            </a:r>
            <a:r>
              <a:rPr lang="zh-CN" altLang="zh-CN" dirty="0"/>
              <a:t>所有的主流的、大型的</a:t>
            </a:r>
            <a:r>
              <a:rPr lang="en-US" altLang="zh-CN" dirty="0"/>
              <a:t>IT</a:t>
            </a:r>
            <a:r>
              <a:rPr lang="zh-CN" altLang="zh-CN" dirty="0"/>
              <a:t>企业的网站布局几乎都采用</a:t>
            </a:r>
            <a:r>
              <a:rPr lang="en-US" altLang="zh-CN" dirty="0"/>
              <a:t>DIV</a:t>
            </a:r>
            <a:r>
              <a:rPr lang="zh-CN" altLang="zh-CN" dirty="0"/>
              <a:t>、</a:t>
            </a:r>
            <a:r>
              <a:rPr lang="en-US" altLang="zh-CN" dirty="0"/>
              <a:t>CSS</a:t>
            </a:r>
            <a:r>
              <a:rPr lang="zh-CN" altLang="zh-CN" dirty="0"/>
              <a:t>技术，有些甚至采用</a:t>
            </a:r>
            <a:r>
              <a:rPr lang="en-US" altLang="zh-CN" dirty="0"/>
              <a:t>DIV</a:t>
            </a:r>
            <a:r>
              <a:rPr lang="zh-CN" altLang="zh-CN" dirty="0"/>
              <a:t>、</a:t>
            </a:r>
            <a:r>
              <a:rPr lang="en-US" altLang="zh-CN" dirty="0"/>
              <a:t>CSS</a:t>
            </a:r>
            <a:r>
              <a:rPr lang="zh-CN" altLang="zh-CN" dirty="0"/>
              <a:t>、表格混合进行页面布局。此类页面布局能够实现页面内容与表现的分离，提高网站访问速度、节省宽带、改善了用户的体验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 CSS</a:t>
            </a:r>
            <a:r>
              <a:rPr lang="zh-CN" altLang="zh-CN" dirty="0"/>
              <a:t>布局的步骤大致为：首先整体上对页面进行分块，接着按照分块设计使用</a:t>
            </a:r>
            <a:r>
              <a:rPr lang="en-US" altLang="zh-CN" dirty="0"/>
              <a:t>div</a:t>
            </a:r>
            <a:r>
              <a:rPr lang="zh-CN" altLang="zh-CN" dirty="0"/>
              <a:t>标记，并理清</a:t>
            </a:r>
            <a:r>
              <a:rPr lang="en-US" altLang="zh-CN" dirty="0"/>
              <a:t>div</a:t>
            </a:r>
            <a:r>
              <a:rPr lang="zh-CN" altLang="zh-CN" dirty="0"/>
              <a:t>标记的嵌套和层叠关系，然后对各</a:t>
            </a:r>
            <a:r>
              <a:rPr lang="en-US" altLang="zh-CN" dirty="0"/>
              <a:t>div</a:t>
            </a:r>
            <a:r>
              <a:rPr lang="zh-CN" altLang="zh-CN" dirty="0"/>
              <a:t>标记进行</a:t>
            </a:r>
            <a:r>
              <a:rPr lang="en-US" altLang="zh-CN" dirty="0"/>
              <a:t>CSS</a:t>
            </a:r>
            <a:r>
              <a:rPr lang="zh-CN" altLang="zh-CN" dirty="0"/>
              <a:t>定位，最后在各个分块中添加相应的内容。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3451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11.2 </a:t>
            </a:r>
            <a:r>
              <a:rPr lang="zh-CN" altLang="en-US" dirty="0" smtClean="0"/>
              <a:t>表格标记</a:t>
            </a:r>
            <a:r>
              <a:rPr lang="en-US" altLang="zh-CN" dirty="0" smtClean="0"/>
              <a:t>-</a:t>
            </a:r>
            <a:r>
              <a:rPr lang="zh-CN" altLang="en-US" dirty="0" smtClean="0"/>
              <a:t>语法 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3867150"/>
          </a:xfrm>
        </p:spPr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HTML</a:t>
            </a:r>
            <a:r>
              <a:rPr lang="zh-CN" altLang="en-US" dirty="0" smtClean="0"/>
              <a:t>中，使用</a:t>
            </a:r>
            <a:r>
              <a:rPr lang="en-US" altLang="zh-CN" dirty="0" smtClean="0"/>
              <a:t>&lt;table&gt;&lt;/table&gt;</a:t>
            </a:r>
            <a:r>
              <a:rPr lang="zh-CN" altLang="en-US" dirty="0" smtClean="0"/>
              <a:t>标记可以创建表格。</a:t>
            </a:r>
            <a:endParaRPr lang="en-US" altLang="zh-CN" dirty="0" smtClean="0"/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&lt;table&gt; 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  &lt;caption&gt;</a:t>
            </a:r>
            <a:r>
              <a:rPr lang="zh-CN" altLang="en-US" sz="1800" dirty="0" smtClean="0">
                <a:solidFill>
                  <a:srgbClr val="FF0000"/>
                </a:solidFill>
              </a:rPr>
              <a:t>插入表格标题</a:t>
            </a:r>
            <a:r>
              <a:rPr lang="en-US" altLang="zh-CN" sz="1800" dirty="0" smtClean="0">
                <a:solidFill>
                  <a:srgbClr val="FF0000"/>
                </a:solidFill>
              </a:rPr>
              <a:t>&lt;/caption&gt;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 &lt;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</a:rPr>
              <a:t>&gt;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 smtClean="0">
                <a:solidFill>
                  <a:srgbClr val="FF0000"/>
                </a:solidFill>
              </a:rPr>
              <a:t>          &lt;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&gt;&lt;/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 &gt;&lt;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&gt;&lt;/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 &gt;&lt;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&gt;&lt;/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th</a:t>
            </a:r>
            <a:r>
              <a:rPr lang="en-US" altLang="zh-CN" sz="1800" dirty="0" smtClean="0">
                <a:solidFill>
                  <a:srgbClr val="FF0000"/>
                </a:solidFill>
              </a:rPr>
              <a:t>&gt; …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&lt;/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</a:rPr>
              <a:t>&gt;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&lt;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</a:rPr>
              <a:t>&gt; 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     &lt;td &gt;&lt;/td&gt; &lt;td &gt;&lt;/td&gt; &lt;td &gt;&lt;/td&gt; </a:t>
            </a:r>
            <a:r>
              <a:rPr lang="en-US" altLang="zh-CN" sz="1800" dirty="0">
                <a:solidFill>
                  <a:srgbClr val="FF0000"/>
                </a:solidFill>
              </a:rPr>
              <a:t>…</a:t>
            </a:r>
            <a:endParaRPr lang="en-US" altLang="zh-CN" sz="1800" dirty="0" smtClean="0">
              <a:solidFill>
                <a:srgbClr val="FF0000"/>
              </a:solidFill>
            </a:endParaRP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  &lt;/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</a:rPr>
              <a:t>&gt; </a:t>
            </a:r>
          </a:p>
          <a:p>
            <a: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&lt;/table&gt;</a:t>
            </a:r>
          </a:p>
          <a:p>
            <a:r>
              <a:rPr lang="zh-CN" altLang="en-US" dirty="0" smtClean="0"/>
              <a:t>语法说明</a:t>
            </a:r>
          </a:p>
          <a:p>
            <a:pPr>
              <a:buNone/>
            </a:pPr>
            <a:r>
              <a:rPr lang="zh-CN" altLang="en-US" dirty="0" smtClean="0"/>
              <a:t>   </a:t>
            </a:r>
            <a:r>
              <a:rPr lang="en-US" altLang="zh-CN" dirty="0" smtClean="0"/>
              <a:t>&lt;table&gt;&lt;/table&gt;</a:t>
            </a:r>
            <a:r>
              <a:rPr lang="zh-CN" altLang="en-US" dirty="0" smtClean="0"/>
              <a:t>标记表示插入表格；</a:t>
            </a:r>
            <a:r>
              <a:rPr lang="en-US" altLang="zh-CN" dirty="0" smtClean="0"/>
              <a:t>&lt;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&gt;&lt;/</a:t>
            </a:r>
            <a:r>
              <a:rPr lang="en-US" altLang="zh-CN" dirty="0" err="1" smtClean="0"/>
              <a:t>tr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表示插入一行；</a:t>
            </a:r>
            <a:r>
              <a:rPr lang="en-US" altLang="zh-CN" dirty="0" smtClean="0"/>
              <a:t>&lt;td&gt;&lt;/td&gt;</a:t>
            </a:r>
            <a:r>
              <a:rPr lang="zh-CN" altLang="en-US" dirty="0" smtClean="0"/>
              <a:t>表示插入一列；</a:t>
            </a:r>
            <a:r>
              <a:rPr lang="en-US" altLang="zh-CN" dirty="0" smtClean="0"/>
              <a:t>&lt;</a:t>
            </a:r>
            <a:r>
              <a:rPr lang="en-US" altLang="zh-CN" dirty="0" err="1" smtClean="0"/>
              <a:t>th</a:t>
            </a:r>
            <a:r>
              <a:rPr lang="en-US" altLang="zh-CN" dirty="0" smtClean="0"/>
              <a:t>&gt;&lt;/</a:t>
            </a:r>
            <a:r>
              <a:rPr lang="en-US" altLang="zh-CN" dirty="0" err="1" smtClean="0"/>
              <a:t>th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插入表头。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11.2 </a:t>
            </a:r>
            <a:r>
              <a:rPr lang="zh-CN" altLang="en-US" dirty="0" smtClean="0"/>
              <a:t>表格标记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</a:t>
            </a:r>
            <a:r>
              <a:rPr lang="en-US" altLang="zh-CN" dirty="0" smtClean="0"/>
              <a:t> 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533401" y="819150"/>
            <a:ext cx="3962399" cy="3924300"/>
          </a:xfrm>
          <a:ln>
            <a:solidFill>
              <a:schemeClr val="bg1"/>
            </a:solidFill>
          </a:ln>
        </p:spPr>
        <p:txBody>
          <a:bodyPr/>
          <a:lstStyle/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&lt;!--edu_11_2_1.html--&gt;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&lt;!</a:t>
            </a:r>
            <a:r>
              <a:rPr lang="en-US" altLang="zh-CN" sz="1400" dirty="0" err="1">
                <a:ea typeface="宋体" charset="-122"/>
              </a:rPr>
              <a:t>doctype</a:t>
            </a:r>
            <a:r>
              <a:rPr lang="en-US" altLang="zh-CN" sz="1400" dirty="0">
                <a:ea typeface="宋体" charset="-122"/>
              </a:rPr>
              <a:t> html&gt;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&lt;html </a:t>
            </a:r>
            <a:r>
              <a:rPr lang="en-US" altLang="zh-CN" sz="1400" dirty="0" err="1">
                <a:ea typeface="宋体" charset="-122"/>
              </a:rPr>
              <a:t>lang</a:t>
            </a:r>
            <a:r>
              <a:rPr lang="en-US" altLang="zh-CN" sz="1400" dirty="0">
                <a:ea typeface="宋体" charset="-122"/>
              </a:rPr>
              <a:t>="en"&gt;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&lt;head</a:t>
            </a:r>
            <a:r>
              <a:rPr lang="en-US" altLang="zh-CN" sz="1400" dirty="0" smtClean="0">
                <a:ea typeface="宋体" charset="-122"/>
              </a:rPr>
              <a:t>&gt;&lt;</a:t>
            </a:r>
            <a:r>
              <a:rPr lang="en-US" altLang="zh-CN" sz="1400" dirty="0">
                <a:ea typeface="宋体" charset="-122"/>
              </a:rPr>
              <a:t>meta charset="UTF-8"&gt;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&lt;title&gt;</a:t>
            </a:r>
            <a:r>
              <a:rPr lang="zh-CN" altLang="en-US" sz="1400" dirty="0">
                <a:ea typeface="宋体" charset="-122"/>
              </a:rPr>
              <a:t>定义表格</a:t>
            </a:r>
            <a:r>
              <a:rPr lang="en-US" altLang="zh-CN" sz="1400" dirty="0">
                <a:ea typeface="宋体" charset="-122"/>
              </a:rPr>
              <a:t>&lt;/title&gt;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&lt;style type="text/</a:t>
            </a:r>
            <a:r>
              <a:rPr lang="en-US" altLang="zh-CN" sz="1400" dirty="0" err="1">
                <a:ea typeface="宋体" charset="-122"/>
              </a:rPr>
              <a:t>css</a:t>
            </a:r>
            <a:r>
              <a:rPr lang="en-US" altLang="zh-CN" sz="1400" dirty="0">
                <a:ea typeface="宋体" charset="-122"/>
              </a:rPr>
              <a:t>"&gt;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      td{text-</a:t>
            </a:r>
            <a:r>
              <a:rPr lang="en-US" altLang="zh-CN" sz="1400" dirty="0" err="1" smtClean="0">
                <a:ea typeface="宋体" charset="-122"/>
              </a:rPr>
              <a:t>align:center</a:t>
            </a:r>
            <a:r>
              <a:rPr lang="en-US" altLang="zh-CN" sz="1400" dirty="0">
                <a:ea typeface="宋体" charset="-122"/>
              </a:rPr>
              <a:t>;}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     #</a:t>
            </a:r>
            <a:r>
              <a:rPr lang="en-US" altLang="zh-CN" sz="1400" dirty="0" err="1">
                <a:ea typeface="宋体" charset="-122"/>
              </a:rPr>
              <a:t>bg</a:t>
            </a:r>
            <a:r>
              <a:rPr lang="en-US" altLang="zh-CN" sz="1400" dirty="0">
                <a:ea typeface="宋体" charset="-122"/>
              </a:rPr>
              <a:t>{background:#E0E0E0;}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&lt;/style</a:t>
            </a:r>
            <a:r>
              <a:rPr lang="en-US" altLang="zh-CN" sz="1400" dirty="0" smtClean="0">
                <a:ea typeface="宋体" charset="-122"/>
              </a:rPr>
              <a:t>&gt;&lt;/</a:t>
            </a:r>
            <a:r>
              <a:rPr lang="en-US" altLang="zh-CN" sz="1400" dirty="0">
                <a:ea typeface="宋体" charset="-122"/>
              </a:rPr>
              <a:t>head&gt;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&lt;body&gt;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&lt;table width="700" height="150px" border="1"&gt;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&lt;comment&gt;</a:t>
            </a:r>
            <a:r>
              <a:rPr lang="zh-CN" altLang="en-US" sz="1400" dirty="0">
                <a:ea typeface="宋体" charset="-122"/>
              </a:rPr>
              <a:t>表格标题</a:t>
            </a:r>
            <a:r>
              <a:rPr lang="en-US" altLang="zh-CN" sz="1400" dirty="0">
                <a:ea typeface="宋体" charset="-122"/>
              </a:rPr>
              <a:t>&lt;/comment&gt;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&lt;caption&gt;&lt;strong&gt;2012</a:t>
            </a:r>
            <a:r>
              <a:rPr lang="zh-CN" altLang="en-US" sz="1400" dirty="0">
                <a:ea typeface="宋体" charset="-122"/>
              </a:rPr>
              <a:t>软件工程班课程表</a:t>
            </a:r>
            <a:r>
              <a:rPr lang="en-US" altLang="zh-CN" sz="1400" dirty="0">
                <a:ea typeface="宋体" charset="-122"/>
              </a:rPr>
              <a:t>&lt;/strong&gt;&lt;/caption&gt;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               </a:t>
            </a:r>
          </a:p>
          <a:p>
            <a:pPr marL="0"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节次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 smtClean="0">
                <a:ea typeface="宋体" charset="-122"/>
              </a:rPr>
              <a:t>&gt;&lt;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星期一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         </a:t>
            </a:r>
          </a:p>
          <a:p>
            <a:pPr marL="0"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星期二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 smtClean="0">
                <a:ea typeface="宋体" charset="-122"/>
              </a:rPr>
              <a:t>&gt;&lt;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星期三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         </a:t>
            </a:r>
          </a:p>
          <a:p>
            <a:pPr marL="0"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星期四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 smtClean="0">
                <a:ea typeface="宋体" charset="-122"/>
              </a:rPr>
              <a:t>&gt;&lt;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</a:t>
            </a:r>
            <a:r>
              <a:rPr lang="zh-CN" altLang="en-US" sz="1400" dirty="0">
                <a:ea typeface="宋体" charset="-122"/>
              </a:rPr>
              <a:t>星期五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th</a:t>
            </a:r>
            <a:r>
              <a:rPr lang="en-US" altLang="zh-CN" sz="1400" dirty="0">
                <a:ea typeface="宋体" charset="-122"/>
              </a:rPr>
              <a:t>&gt;         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  </a:t>
            </a:r>
            <a:endParaRPr lang="en-US" altLang="zh-CN" sz="1400" dirty="0" smtClean="0">
              <a:ea typeface="宋体" charset="-122"/>
            </a:endParaRPr>
          </a:p>
          <a:p>
            <a:pPr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 id="</a:t>
            </a:r>
            <a:r>
              <a:rPr lang="en-US" altLang="zh-CN" sz="140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bg</a:t>
            </a: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"&gt; </a:t>
            </a:r>
            <a:endParaRPr lang="zh-CN" altLang="en-US" sz="1400" dirty="0">
              <a:latin typeface="Verdana" pitchFamily="34" charset="0"/>
              <a:cs typeface="Verdana" pitchFamily="34" charset="0"/>
            </a:endParaRP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dirty="0">
                <a:latin typeface="Verdana" pitchFamily="34" charset="0"/>
                <a:cs typeface="Verdana" pitchFamily="34" charset="0"/>
              </a:rPr>
              <a:t>第</a:t>
            </a: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1-2</a:t>
            </a:r>
            <a:r>
              <a:rPr lang="zh-CN" altLang="en-US" sz="1400" dirty="0">
                <a:latin typeface="Verdana" pitchFamily="34" charset="0"/>
                <a:cs typeface="Verdana" pitchFamily="34" charset="0"/>
              </a:rPr>
              <a:t>节</a:t>
            </a: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&lt;/td&gt;&lt;td&gt;Java</a:t>
            </a:r>
            <a:r>
              <a:rPr lang="zh-CN" altLang="en-US" sz="1400" dirty="0">
                <a:latin typeface="Verdana" pitchFamily="34" charset="0"/>
                <a:cs typeface="Verdana" pitchFamily="34" charset="0"/>
              </a:rPr>
              <a:t>程序设计</a:t>
            </a:r>
            <a:r>
              <a:rPr lang="en-US" altLang="zh-CN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                 </a:t>
            </a:r>
            <a:endParaRPr lang="en-US" altLang="zh-CN" sz="1400" dirty="0">
              <a:ea typeface="宋体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495800" y="819150"/>
            <a:ext cx="4495800" cy="192616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td&gt;Web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前端开发技术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数字逻辑电路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数据结构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体育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               </a:t>
            </a: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第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3-4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节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心理咨询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线性代数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数据结构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indent="363538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数据结构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td&gt;Web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前端开发技术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        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table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body&gt;</a:t>
            </a:r>
          </a:p>
          <a:p>
            <a:pPr marL="0" inden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&lt;/html&gt;  </a:t>
            </a:r>
            <a:endParaRPr lang="zh-CN" altLang="en-US" sz="1600" b="0" dirty="0">
              <a:latin typeface="Verdana" pitchFamily="34" charset="0"/>
              <a:cs typeface="Verdana" pitchFamily="34" charset="0"/>
            </a:endParaRPr>
          </a:p>
        </p:txBody>
      </p:sp>
      <p:pic>
        <p:nvPicPr>
          <p:cNvPr id="2150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76800" y="2876550"/>
            <a:ext cx="4122738" cy="1767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11.3 </a:t>
            </a:r>
            <a:r>
              <a:rPr lang="zh-CN" altLang="en-US" dirty="0" smtClean="0"/>
              <a:t>表格属性设置 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474075" cy="122753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ea typeface="宋体" charset="-122"/>
              </a:rPr>
              <a:t>       </a:t>
            </a:r>
            <a:r>
              <a:rPr lang="zh-CN" altLang="en-US" dirty="0" smtClean="0"/>
              <a:t>表格是网页文件中布局的重要元素，制作网页的过程中常常需要对网页中的表格做一些设置，对表格的设置实质是对表格标记属性的一些设置。 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gray">
          <a:xfrm>
            <a:off x="642938" y="2271712"/>
            <a:ext cx="8424863" cy="2052638"/>
          </a:xfrm>
          <a:prstGeom prst="rect">
            <a:avLst/>
          </a:prstGeom>
          <a:solidFill>
            <a:srgbClr val="FFFF00"/>
          </a:solidFill>
          <a:ln w="38100" algn="ctr">
            <a:solidFill>
              <a:srgbClr val="00B05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70224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11.3 </a:t>
            </a:r>
            <a:r>
              <a:rPr lang="zh-CN" altLang="en-US" dirty="0" smtClean="0"/>
              <a:t>表格属性设置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33400" y="3490912"/>
            <a:ext cx="8534400" cy="11953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indent="35401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>
                <a:tab pos="442913" algn="l"/>
              </a:tabLst>
            </a:pPr>
            <a:r>
              <a:rPr kumimoji="0" lang="zh-CN" altLang="en-US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微软雅黑" pitchFamily="34" charset="-122"/>
                <a:cs typeface="+mn-cs"/>
              </a:rPr>
              <a:t>  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微软雅黑" pitchFamily="34" charset="-122"/>
              <a:cs typeface="+mn-cs"/>
            </a:endParaRPr>
          </a:p>
        </p:txBody>
      </p:sp>
      <p:sp>
        <p:nvSpPr>
          <p:cNvPr id="5" name="内容占位符 4"/>
          <p:cNvSpPr>
            <a:spLocks/>
          </p:cNvSpPr>
          <p:nvPr/>
        </p:nvSpPr>
        <p:spPr bwMode="auto">
          <a:xfrm>
            <a:off x="533400" y="800100"/>
            <a:ext cx="8516937" cy="413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1.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表格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的边框属性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--border</a:t>
            </a: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2.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边框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的颜色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--</a:t>
            </a:r>
            <a:r>
              <a:rPr kumimoji="0" lang="en-US" altLang="zh-CN" b="0" dirty="0" err="1">
                <a:latin typeface="微软雅黑" pitchFamily="34" charset="-122"/>
                <a:ea typeface="微软雅黑" pitchFamily="34" charset="-122"/>
              </a:rPr>
              <a:t>bordercolor</a:t>
            </a:r>
            <a:endParaRPr kumimoji="0" lang="zh-CN" altLang="en-US" b="0" dirty="0">
              <a:latin typeface="微软雅黑" pitchFamily="34" charset="-122"/>
              <a:ea typeface="微软雅黑" pitchFamily="34" charset="-122"/>
            </a:endParaRP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3.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亮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边框的颜色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--</a:t>
            </a:r>
            <a:r>
              <a:rPr kumimoji="0" lang="en-US" altLang="zh-CN" b="0" dirty="0" err="1">
                <a:latin typeface="微软雅黑" pitchFamily="34" charset="-122"/>
                <a:ea typeface="微软雅黑" pitchFamily="34" charset="-122"/>
              </a:rPr>
              <a:t>bordercolorlight</a:t>
            </a:r>
            <a:endParaRPr kumimoji="0" lang="en-US" altLang="zh-CN" b="0" dirty="0">
              <a:latin typeface="微软雅黑" pitchFamily="34" charset="-122"/>
              <a:ea typeface="微软雅黑" pitchFamily="34" charset="-122"/>
            </a:endParaRP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4.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暗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边框的颜色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– </a:t>
            </a:r>
            <a:r>
              <a:rPr kumimoji="0" lang="en-US" altLang="zh-CN" b="0" dirty="0" err="1">
                <a:latin typeface="微软雅黑" pitchFamily="34" charset="-122"/>
                <a:ea typeface="微软雅黑" pitchFamily="34" charset="-122"/>
              </a:rPr>
              <a:t>bordercolordark</a:t>
            </a:r>
            <a:endParaRPr kumimoji="0" lang="en-US" altLang="zh-CN" b="0" dirty="0">
              <a:latin typeface="微软雅黑" pitchFamily="34" charset="-122"/>
              <a:ea typeface="微软雅黑" pitchFamily="34" charset="-122"/>
            </a:endParaRP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5.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背景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颜色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—bgcolor</a:t>
            </a: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6.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背景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图像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—background</a:t>
            </a: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7.</a:t>
            </a:r>
            <a:r>
              <a:rPr kumimoji="0" lang="zh-CN" altLang="en-US" b="0" dirty="0" smtClean="0">
                <a:latin typeface="微软雅黑" pitchFamily="34" charset="-122"/>
                <a:ea typeface="微软雅黑" pitchFamily="34" charset="-122"/>
              </a:rPr>
              <a:t>表格</a:t>
            </a:r>
            <a:r>
              <a:rPr kumimoji="0" lang="zh-CN" altLang="en-US" b="0" dirty="0">
                <a:latin typeface="微软雅黑" pitchFamily="34" charset="-122"/>
                <a:ea typeface="微软雅黑" pitchFamily="34" charset="-122"/>
              </a:rPr>
              <a:t>宽度与高度</a:t>
            </a:r>
            <a:r>
              <a:rPr kumimoji="0" lang="en-US" altLang="zh-CN" b="0" dirty="0">
                <a:latin typeface="微软雅黑" pitchFamily="34" charset="-122"/>
                <a:ea typeface="微软雅黑" pitchFamily="34" charset="-122"/>
              </a:rPr>
              <a:t>—</a:t>
            </a:r>
            <a:r>
              <a:rPr kumimoji="0" lang="en-US" altLang="zh-CN" b="0" dirty="0" smtClean="0">
                <a:latin typeface="微软雅黑" pitchFamily="34" charset="-122"/>
                <a:ea typeface="微软雅黑" pitchFamily="34" charset="-122"/>
              </a:rPr>
              <a:t>width/height</a:t>
            </a: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8.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表格对齐属性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-align</a:t>
            </a:r>
          </a:p>
          <a:p>
            <a:pPr lvl="0" indent="35401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>
                <a:tab pos="442913" algn="l"/>
              </a:tabLst>
            </a:pPr>
            <a:r>
              <a:rPr lang="zh-CN" altLang="en-US" kern="0" dirty="0" smtClean="0">
                <a:latin typeface="黑体" pitchFamily="2" charset="-122"/>
                <a:ea typeface="黑体" pitchFamily="2" charset="-122"/>
              </a:rPr>
              <a:t>  利用表格属性实现表格边框线的设置以及美化表格的目的。</a:t>
            </a:r>
            <a:endParaRPr lang="en-US" altLang="zh-CN" kern="0" dirty="0" smtClean="0">
              <a:latin typeface="黑体" pitchFamily="2" charset="-122"/>
              <a:ea typeface="黑体" pitchFamily="2" charset="-122"/>
            </a:endParaRPr>
          </a:p>
          <a:p>
            <a:pPr lvl="0" indent="35401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>
                <a:tab pos="442913" algn="l"/>
              </a:tabLst>
            </a:pPr>
            <a:r>
              <a:rPr lang="zh-CN" altLang="en-US" sz="180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基本语法：</a:t>
            </a:r>
            <a:endParaRPr lang="en-US" altLang="zh-CN" sz="1800" kern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  <a:p>
            <a:pPr lvl="0" indent="35401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tabLst>
                <a:tab pos="442913" algn="l"/>
              </a:tabLst>
            </a:pP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&lt;table border</a:t>
            </a:r>
            <a:r>
              <a:rPr lang="en-US" altLang="zh-CN" sz="1800" dirty="0" smtClean="0">
                <a:solidFill>
                  <a:srgbClr val="FF0000"/>
                </a:solidFill>
              </a:rPr>
              <a:t>""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1800" b="0" kern="0" dirty="0" err="1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bordercolor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=</a:t>
            </a:r>
            <a:r>
              <a:rPr lang="en-US" altLang="zh-CN" sz="1800" dirty="0" smtClean="0">
                <a:solidFill>
                  <a:srgbClr val="FF0000"/>
                </a:solidFill>
              </a:rPr>
              <a:t>""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1800" b="0" kern="0" dirty="0" err="1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bordercolorlight</a:t>
            </a:r>
            <a:r>
              <a:rPr lang="en-US" altLang="zh-CN" sz="1800" dirty="0" smtClean="0">
                <a:solidFill>
                  <a:srgbClr val="FF0000"/>
                </a:solidFill>
              </a:rPr>
              <a:t>""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</a:t>
            </a:r>
            <a:r>
              <a:rPr lang="en-US" altLang="zh-CN" sz="180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align=</a:t>
            </a:r>
            <a:r>
              <a:rPr lang="en-US" altLang="zh-CN" sz="1800" dirty="0" smtClean="0">
                <a:solidFill>
                  <a:srgbClr val="FF0000"/>
                </a:solidFill>
              </a:rPr>
              <a:t>"</a:t>
            </a:r>
            <a:r>
              <a:rPr lang="en-US" altLang="zh-CN" sz="180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center</a:t>
            </a:r>
            <a:r>
              <a:rPr lang="en-US" altLang="zh-CN" sz="1800" dirty="0" smtClean="0">
                <a:solidFill>
                  <a:srgbClr val="FF0000"/>
                </a:solidFill>
              </a:rPr>
              <a:t>"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1800" b="0" kern="0" dirty="0" err="1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bordercolordark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=</a:t>
            </a:r>
            <a:r>
              <a:rPr lang="en-US" altLang="zh-CN" sz="1800" dirty="0" smtClean="0">
                <a:solidFill>
                  <a:srgbClr val="FF0000"/>
                </a:solidFill>
              </a:rPr>
              <a:t>""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&gt;</a:t>
            </a:r>
            <a:r>
              <a:rPr lang="en-US" altLang="zh-CN" sz="1800" b="0" kern="0" dirty="0" smtClean="0">
                <a:solidFill>
                  <a:srgbClr val="FF0000"/>
                </a:solidFill>
                <a:ea typeface="微软雅黑" pitchFamily="34" charset="-122"/>
              </a:rPr>
              <a:t> 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&lt;/table &gt;</a:t>
            </a:r>
            <a:endParaRPr lang="zh-CN" altLang="en-US" sz="1800" b="0" kern="0" dirty="0" smtClean="0">
              <a:solidFill>
                <a:srgbClr val="FF0000"/>
              </a:solidFill>
              <a:ea typeface="微软雅黑" pitchFamily="34" charset="-122"/>
            </a:endParaRPr>
          </a:p>
          <a:p>
            <a:pPr marL="342900" indent="-342900" latinLnBrk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endParaRPr kumimoji="0" lang="en-US" altLang="zh-CN" b="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482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11.3.1 </a:t>
            </a:r>
            <a:r>
              <a:rPr lang="zh-CN" altLang="en-US" dirty="0" smtClean="0"/>
              <a:t>表格边框属性 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533400" y="819150"/>
            <a:ext cx="8534400" cy="1875234"/>
          </a:xfrm>
        </p:spPr>
        <p:txBody>
          <a:bodyPr/>
          <a:lstStyle/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&lt;!-- edu_11_3_1.html --&gt;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h4&gt;</a:t>
            </a:r>
            <a:r>
              <a:rPr lang="zh-CN" altLang="en-US" sz="1400" dirty="0"/>
              <a:t>设置表格边框、背景、范围</a:t>
            </a:r>
            <a:r>
              <a:rPr lang="en-US" altLang="zh-CN" sz="1400" dirty="0"/>
              <a:t>&lt;/h4&gt;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/>
              <a:t>table align="center" </a:t>
            </a:r>
            <a:r>
              <a:rPr lang="en-US" altLang="zh-CN" sz="1400" dirty="0" smtClean="0"/>
              <a:t>border</a:t>
            </a:r>
            <a:r>
              <a:rPr lang="en-US" altLang="zh-CN" sz="1400" dirty="0"/>
              <a:t>="12" </a:t>
            </a:r>
            <a:r>
              <a:rPr lang="en-US" altLang="zh-CN" sz="1400" dirty="0" err="1"/>
              <a:t>bordercolor</a:t>
            </a:r>
            <a:r>
              <a:rPr lang="en-US" altLang="zh-CN" sz="1400" dirty="0"/>
              <a:t>="#0000FF" </a:t>
            </a:r>
            <a:r>
              <a:rPr lang="en-US" altLang="zh-CN" sz="1400" dirty="0" smtClean="0"/>
              <a:t>     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    </a:t>
            </a:r>
            <a:r>
              <a:rPr lang="en-US" altLang="zh-CN" sz="1400" dirty="0" err="1" smtClean="0"/>
              <a:t>bordercolorlight</a:t>
            </a:r>
            <a:r>
              <a:rPr lang="en-US" altLang="zh-CN" sz="1400" dirty="0"/>
              <a:t>="#ff0000" </a:t>
            </a:r>
            <a:r>
              <a:rPr lang="en-US" altLang="zh-CN" sz="1400" dirty="0" err="1"/>
              <a:t>bordercolordark</a:t>
            </a:r>
            <a:r>
              <a:rPr lang="en-US" altLang="zh-CN" sz="1400" dirty="0"/>
              <a:t>="#</a:t>
            </a:r>
            <a:r>
              <a:rPr lang="en-US" altLang="zh-CN" sz="1400" dirty="0" smtClean="0"/>
              <a:t>6600ff“  </a:t>
            </a:r>
            <a:r>
              <a:rPr lang="en-US" altLang="zh-CN" sz="1400" dirty="0" err="1"/>
              <a:t>bgcolor</a:t>
            </a:r>
            <a:r>
              <a:rPr lang="en-US" altLang="zh-CN" sz="1400" dirty="0"/>
              <a:t>="#</a:t>
            </a:r>
            <a:r>
              <a:rPr lang="en-US" altLang="zh-CN" sz="1400" dirty="0" smtClean="0"/>
              <a:t>99cccc“              width</a:t>
            </a:r>
            <a:r>
              <a:rPr lang="en-US" altLang="zh-CN" sz="1400" dirty="0"/>
              <a:t>="500px" height="100px"&gt;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	</a:t>
            </a:r>
            <a:r>
              <a:rPr lang="en-US" altLang="zh-CN" sz="1400" dirty="0" smtClean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学号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 smtClean="0"/>
              <a:t>&gt;&lt;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姓名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 smtClean="0"/>
              <a:t>&gt;&lt;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所在院系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 smtClean="0"/>
              <a:t>&gt;</a:t>
            </a:r>
            <a:r>
              <a:rPr lang="en-US" altLang="zh-CN" sz="1400" dirty="0"/>
              <a:t>	&lt;/</a:t>
            </a:r>
            <a:r>
              <a:rPr lang="en-US" altLang="zh-CN" sz="1400" dirty="0" err="1"/>
              <a:t>tr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……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&lt;/body&gt;</a:t>
            </a:r>
            <a:endParaRPr lang="zh-CN" altLang="en-US" sz="2000" dirty="0"/>
          </a:p>
        </p:txBody>
      </p:sp>
      <p:pic>
        <p:nvPicPr>
          <p:cNvPr id="11" name="图片 1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657601" y="2600325"/>
            <a:ext cx="5325745" cy="200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曲线连接符 2"/>
          <p:cNvCxnSpPr/>
          <p:nvPr/>
        </p:nvCxnSpPr>
        <p:spPr bwMode="auto">
          <a:xfrm rot="16200000" flipH="1">
            <a:off x="2133600" y="1695450"/>
            <a:ext cx="1600200" cy="1752600"/>
          </a:xfrm>
          <a:prstGeom prst="curvedConnector3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cxnSp>
        <p:nvCxnSpPr>
          <p:cNvPr id="15" name="曲线连接符 14"/>
          <p:cNvCxnSpPr/>
          <p:nvPr/>
        </p:nvCxnSpPr>
        <p:spPr bwMode="auto">
          <a:xfrm rot="16200000" flipH="1">
            <a:off x="4305301" y="2419350"/>
            <a:ext cx="1943100" cy="876300"/>
          </a:xfrm>
          <a:prstGeom prst="curvedConnector3">
            <a:avLst>
              <a:gd name="adj1" fmla="val 50000"/>
            </a:avLst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3333FF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9" name="矩形 8"/>
          <p:cNvSpPr/>
          <p:nvPr/>
        </p:nvSpPr>
        <p:spPr>
          <a:xfrm>
            <a:off x="533400" y="2724150"/>
            <a:ext cx="2971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&lt;!-- </a:t>
            </a:r>
            <a:r>
              <a:rPr lang="zh-CN" altLang="en-US" sz="1400" b="0" dirty="0" smtClean="0">
                <a:latin typeface="Verdana" pitchFamily="34" charset="0"/>
                <a:cs typeface="Verdana" pitchFamily="34" charset="0"/>
              </a:rPr>
              <a:t>第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zh-CN" altLang="en-US" sz="1400" b="0" dirty="0" smtClean="0">
                <a:latin typeface="Verdana" pitchFamily="34" charset="0"/>
                <a:cs typeface="Verdana" pitchFamily="34" charset="0"/>
              </a:rPr>
              <a:t>个表格设置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  <a:sym typeface="Wingdings" pitchFamily="2" charset="2"/>
              </a:rPr>
              <a:t>--&gt;</a:t>
            </a:r>
            <a:endParaRPr lang="en-US" altLang="zh-CN" sz="1400" b="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lnSpc>
                <a:spcPts val="16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table align="center" border="10px"  	       background="backimage1.jpg" 		       width="500px" 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height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="100px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"&gt;</a:t>
            </a:r>
          </a:p>
          <a:p>
            <a:pPr>
              <a:lnSpc>
                <a:spcPts val="16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……</a:t>
            </a:r>
          </a:p>
          <a:p>
            <a:pPr>
              <a:lnSpc>
                <a:spcPts val="16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&lt;/table&gt;</a:t>
            </a:r>
            <a:endParaRPr lang="zh-CN" altLang="en-US" sz="1400" b="0" dirty="0">
              <a:latin typeface="Verdana" pitchFamily="34" charset="0"/>
              <a:cs typeface="Verdana" pitchFamily="34" charset="0"/>
            </a:endParaRPr>
          </a:p>
        </p:txBody>
      </p:sp>
      <p:cxnSp>
        <p:nvCxnSpPr>
          <p:cNvPr id="19" name="曲线连接符 18"/>
          <p:cNvCxnSpPr/>
          <p:nvPr/>
        </p:nvCxnSpPr>
        <p:spPr bwMode="auto">
          <a:xfrm>
            <a:off x="2400300" y="3714750"/>
            <a:ext cx="1752600" cy="660093"/>
          </a:xfrm>
          <a:prstGeom prst="curvedConnector3">
            <a:avLst/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92D050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xmlns="" val="31665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11.3.4 </a:t>
            </a:r>
            <a:r>
              <a:rPr lang="zh-CN" altLang="en-US" dirty="0" smtClean="0"/>
              <a:t>表格边框样式属性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33400" y="819150"/>
            <a:ext cx="8534400" cy="685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语法： 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&lt;table  frame=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黑体" pitchFamily="2" charset="-122"/>
                <a:cs typeface="+mn-cs"/>
              </a:rPr>
              <a:t>”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黑体" pitchFamily="2" charset="-122"/>
                <a:cs typeface="+mn-cs"/>
              </a:rPr>
              <a:t>”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rules=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黑体" pitchFamily="2" charset="-122"/>
                <a:cs typeface="+mn-cs"/>
              </a:rPr>
              <a:t>”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黑体" pitchFamily="2" charset="-122"/>
                <a:cs typeface="+mn-cs"/>
              </a:rPr>
              <a:t>”</a:t>
            </a:r>
            <a:r>
              <a:rPr lang="en-US" altLang="zh-CN" sz="180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&gt; &lt;/table &gt;</a:t>
            </a:r>
            <a:endParaRPr kumimoji="0" lang="en-US" altLang="zh-CN" sz="18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itchFamily="2" charset="-122"/>
              <a:ea typeface="黑体" pitchFamily="2" charset="-122"/>
              <a:cs typeface="+mn-cs"/>
            </a:endParaRPr>
          </a:p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     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frame: 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设置表格边框样式；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rules: 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设置表格内部边框样式</a:t>
            </a:r>
          </a:p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0000CC"/>
              </a:buClr>
              <a:buSzPct val="100000"/>
              <a:buFont typeface="Wingdings" pitchFamily="2" charset="2"/>
              <a:buChar char="l"/>
              <a:tabLst/>
              <a:defRPr/>
            </a:pPr>
            <a:endParaRPr kumimoji="0" lang="zh-CN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itchFamily="2" charset="-122"/>
              <a:ea typeface="黑体" pitchFamily="2" charset="-122"/>
              <a:cs typeface="+mn-cs"/>
            </a:endParaRPr>
          </a:p>
        </p:txBody>
      </p:sp>
      <p:graphicFrame>
        <p:nvGraphicFramePr>
          <p:cNvPr id="5" name="Group 25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834121575"/>
              </p:ext>
            </p:extLst>
          </p:nvPr>
        </p:nvGraphicFramePr>
        <p:xfrm>
          <a:off x="762000" y="1684020"/>
          <a:ext cx="8153402" cy="279273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8953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5483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363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6681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frame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属性值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说明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rules</a:t>
                      </a: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属性值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说明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solidFill>
                              <a:srgbClr val="0070C0"/>
                            </a:solidFill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above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显示上边框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all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显示所有内部边框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solidFill>
                              <a:srgbClr val="0070C0"/>
                            </a:solidFill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below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显示下边框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none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不显示内部边框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err="1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hsides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显示上下边框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rows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仅显示行边框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vsides</a:t>
                      </a:r>
                      <a:endParaRPr kumimoji="0" lang="en-US" altLang="zh-CN" sz="15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显示左右边框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cols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仅显示列边框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lhs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显示左边框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groups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显示介于行列间边框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502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err="1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rhs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显示右边框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3744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border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显示上下、左右边框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void</a:t>
                      </a:r>
                      <a:endParaRPr kumimoji="0" lang="en-US" altLang="zh-CN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  <a:cs typeface="Verdana" pitchFamily="34" charset="0"/>
                        </a:rPr>
                        <a:t>不显示边框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Verdana" pitchFamily="34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34439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表格边框样式属性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 </a:t>
            </a:r>
          </a:p>
        </p:txBody>
      </p:sp>
      <p:sp>
        <p:nvSpPr>
          <p:cNvPr id="6" name="矩形 5"/>
          <p:cNvSpPr/>
          <p:nvPr/>
        </p:nvSpPr>
        <p:spPr>
          <a:xfrm>
            <a:off x="533400" y="798076"/>
            <a:ext cx="4343400" cy="392928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edu_11_3_2.html 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设置边框样式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&lt;table border="2" </a:t>
            </a:r>
            <a:r>
              <a:rPr lang="en-US" altLang="zh-CN" sz="1400" dirty="0" err="1"/>
              <a:t>bordercolor</a:t>
            </a:r>
            <a:r>
              <a:rPr lang="en-US" altLang="zh-CN" sz="1400" dirty="0"/>
              <a:t>="#00cccc" width="400px" height="120px" frame="</a:t>
            </a:r>
            <a:r>
              <a:rPr lang="en-US" altLang="zh-CN" sz="1400" dirty="0" err="1"/>
              <a:t>hsides</a:t>
            </a:r>
            <a:r>
              <a:rPr lang="en-US" altLang="zh-CN" sz="1400" dirty="0"/>
              <a:t>" rules="all"&gt;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&lt;caption&gt;&lt;b&gt;</a:t>
            </a:r>
            <a:r>
              <a:rPr lang="zh-CN" altLang="en-US" sz="1400" dirty="0"/>
              <a:t>表格边框样式定义</a:t>
            </a:r>
            <a:r>
              <a:rPr lang="en-US" altLang="zh-CN" sz="1400" dirty="0"/>
              <a:t>&lt;/b&gt;&lt;/caption&gt;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 indent="536575"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姓名 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 indent="536575"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院系名称 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 indent="536575"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班级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 smtClean="0"/>
              <a:t>tr</a:t>
            </a:r>
            <a:r>
              <a:rPr lang="en-US" altLang="zh-CN" sz="1400" dirty="0" smtClean="0"/>
              <a:t>&gt;</a:t>
            </a:r>
          </a:p>
          <a:p>
            <a:r>
              <a:rPr lang="en-US" altLang="zh-CN" sz="1600" dirty="0" smtClean="0"/>
              <a:t>……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tr</a:t>
            </a:r>
            <a:r>
              <a:rPr lang="en-US" altLang="zh-CN" sz="1400" dirty="0" smtClean="0"/>
              <a:t>&gt;</a:t>
            </a:r>
          </a:p>
          <a:p>
            <a:pPr indent="623888">
              <a:lnSpc>
                <a:spcPts val="1400"/>
              </a:lnSpc>
            </a:pPr>
            <a:r>
              <a:rPr lang="en-US" altLang="zh-CN" sz="1400" dirty="0" smtClean="0"/>
              <a:t>&lt;td&gt;</a:t>
            </a:r>
            <a:r>
              <a:rPr lang="zh-CN" altLang="en-US" sz="1400" dirty="0" smtClean="0"/>
              <a:t>李白 </a:t>
            </a:r>
            <a:r>
              <a:rPr lang="en-US" altLang="zh-CN" sz="1400" dirty="0" smtClean="0"/>
              <a:t>&lt;/td&gt;</a:t>
            </a:r>
          </a:p>
          <a:p>
            <a:pPr indent="623888">
              <a:lnSpc>
                <a:spcPts val="1400"/>
              </a:lnSpc>
            </a:pPr>
            <a:r>
              <a:rPr lang="en-US" altLang="zh-CN" sz="1400" dirty="0" smtClean="0"/>
              <a:t>&lt;td&gt;</a:t>
            </a:r>
            <a:r>
              <a:rPr lang="zh-CN" altLang="en-US" sz="1400" dirty="0" smtClean="0"/>
              <a:t>机械学院 </a:t>
            </a:r>
            <a:r>
              <a:rPr lang="en-US" altLang="zh-CN" sz="1400" dirty="0" smtClean="0"/>
              <a:t>&lt;/td&gt;</a:t>
            </a:r>
            <a:endParaRPr lang="en-US" altLang="zh-CN" sz="1400" dirty="0"/>
          </a:p>
        </p:txBody>
      </p:sp>
      <p:sp>
        <p:nvSpPr>
          <p:cNvPr id="3" name="矩形 2"/>
          <p:cNvSpPr/>
          <p:nvPr/>
        </p:nvSpPr>
        <p:spPr>
          <a:xfrm>
            <a:off x="5105400" y="855405"/>
            <a:ext cx="384084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3888"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td&gt;100244&lt;/td&gt;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 smtClean="0"/>
              <a:t>&gt;……&lt;/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&lt;/table&gt;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</a:p>
        </p:txBody>
      </p:sp>
      <p:pic>
        <p:nvPicPr>
          <p:cNvPr id="1638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57800" y="2343150"/>
            <a:ext cx="3651250" cy="2131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898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/>
              <a:t>11.3.5 </a:t>
            </a:r>
            <a:r>
              <a:rPr lang="zh-CN" altLang="zh-CN" sz="2800" dirty="0" smtClean="0"/>
              <a:t>表格</a:t>
            </a:r>
            <a:r>
              <a:rPr lang="zh-CN" altLang="zh-CN" sz="2800" dirty="0"/>
              <a:t>单元格间距、单元格边距属性</a:t>
            </a:r>
            <a:endParaRPr lang="zh-CN" altLang="en-US" sz="2800" dirty="0" smtClean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33401" y="800100"/>
            <a:ext cx="8534399" cy="2228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zh-CN" altLang="en-US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基本语法：</a:t>
            </a:r>
          </a:p>
          <a:p>
            <a:pPr marL="182563" lvl="0" indent="-182563" defTabSz="1158875">
              <a:spcBef>
                <a:spcPct val="30000"/>
              </a:spcBef>
              <a:spcAft>
                <a:spcPct val="20000"/>
              </a:spcAft>
              <a:buClr>
                <a:srgbClr val="0000CC"/>
              </a:buClr>
              <a:buSzPct val="100000"/>
            </a:pP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     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&lt;table </a:t>
            </a:r>
            <a:r>
              <a:rPr kumimoji="0" lang="en-US" altLang="zh-CN" sz="1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cellspacing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=“5px” </a:t>
            </a:r>
            <a:r>
              <a:rPr kumimoji="0" lang="en-US" altLang="zh-CN" sz="1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cellpadding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=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黑体" pitchFamily="2" charset="-122"/>
                <a:cs typeface="+mn-cs"/>
              </a:rPr>
              <a:t>“5px”</a:t>
            </a:r>
            <a:r>
              <a:rPr lang="en-US" altLang="zh-CN" sz="180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&gt;  &lt;/table &gt;</a:t>
            </a:r>
          </a:p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   </a:t>
            </a:r>
            <a:r>
              <a:rPr kumimoji="0" lang="en-US" altLang="zh-CN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cellspacing</a:t>
            </a: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:</a:t>
            </a:r>
            <a:r>
              <a:rPr kumimoji="0" lang="zh-CN" altLang="en-US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设置</a:t>
            </a:r>
            <a:r>
              <a:rPr kumimoji="0" lang="zh-CN" altLang="en-US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表格的单元格和单元格之间的间距，默认值是</a:t>
            </a: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2px</a:t>
            </a:r>
            <a:r>
              <a:rPr kumimoji="0" lang="zh-CN" altLang="en-US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，使得表格布局不会显得过于紧凑。</a:t>
            </a:r>
          </a:p>
          <a:p>
            <a:pPr marL="182563" marR="0" lvl="0" indent="-182563" algn="l" defTabSz="1158875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    </a:t>
            </a:r>
            <a:r>
              <a:rPr kumimoji="0" lang="en-US" altLang="zh-CN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cellpadding</a:t>
            </a: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:</a:t>
            </a:r>
            <a:r>
              <a:rPr kumimoji="0" lang="zh-CN" altLang="en-US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设置单元的内容与边框的距离。</a:t>
            </a:r>
            <a:endParaRPr kumimoji="0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2" charset="-122"/>
              <a:ea typeface="黑体" pitchFamily="2" charset="-122"/>
              <a:cs typeface="+mn-cs"/>
            </a:endParaRPr>
          </a:p>
        </p:txBody>
      </p:sp>
      <p:grpSp>
        <p:nvGrpSpPr>
          <p:cNvPr id="5" name="Group 13"/>
          <p:cNvGrpSpPr>
            <a:grpSpLocks/>
          </p:cNvGrpSpPr>
          <p:nvPr/>
        </p:nvGrpSpPr>
        <p:grpSpPr bwMode="auto">
          <a:xfrm>
            <a:off x="3076575" y="3486151"/>
            <a:ext cx="4391025" cy="814388"/>
            <a:chOff x="930" y="3022"/>
            <a:chExt cx="1950" cy="590"/>
          </a:xfrm>
        </p:grpSpPr>
        <p:sp>
          <p:nvSpPr>
            <p:cNvPr id="6" name="Rectangle 4"/>
            <p:cNvSpPr>
              <a:spLocks noChangeArrowheads="1"/>
            </p:cNvSpPr>
            <p:nvPr/>
          </p:nvSpPr>
          <p:spPr bwMode="gray">
            <a:xfrm>
              <a:off x="930" y="3022"/>
              <a:ext cx="952" cy="590"/>
            </a:xfrm>
            <a:prstGeom prst="rect">
              <a:avLst/>
            </a:prstGeom>
            <a:solidFill>
              <a:srgbClr val="0000FA"/>
            </a:solidFill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gray">
            <a:xfrm>
              <a:off x="2109" y="3022"/>
              <a:ext cx="771" cy="590"/>
            </a:xfrm>
            <a:prstGeom prst="rect">
              <a:avLst/>
            </a:prstGeom>
            <a:solidFill>
              <a:srgbClr val="0000FA"/>
            </a:solidFill>
            <a:ln w="38100" algn="ctr">
              <a:solidFill>
                <a:srgbClr val="3333FF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8" name="Rectangle 6"/>
          <p:cNvSpPr>
            <a:spLocks noChangeArrowheads="1"/>
          </p:cNvSpPr>
          <p:nvPr/>
        </p:nvSpPr>
        <p:spPr bwMode="gray">
          <a:xfrm>
            <a:off x="6096000" y="3829051"/>
            <a:ext cx="1008062" cy="270272"/>
          </a:xfrm>
          <a:prstGeom prst="rect">
            <a:avLst/>
          </a:prstGeom>
          <a:solidFill>
            <a:srgbClr val="25C30B"/>
          </a:solidFill>
          <a:ln w="38100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a typeface="黑体" pitchFamily="2" charset="-122"/>
              </a:rPr>
              <a:t>高等数学</a:t>
            </a:r>
          </a:p>
        </p:txBody>
      </p:sp>
      <p:sp>
        <p:nvSpPr>
          <p:cNvPr id="15" name="AutoShape 12"/>
          <p:cNvSpPr>
            <a:spLocks noChangeArrowheads="1"/>
          </p:cNvSpPr>
          <p:nvPr/>
        </p:nvSpPr>
        <p:spPr bwMode="gray">
          <a:xfrm>
            <a:off x="1219201" y="3518296"/>
            <a:ext cx="1152525" cy="729854"/>
          </a:xfrm>
          <a:prstGeom prst="wedgeRoundRectCallout">
            <a:avLst>
              <a:gd name="adj1" fmla="val 111686"/>
              <a:gd name="adj2" fmla="val 17486"/>
              <a:gd name="adj3" fmla="val 16667"/>
            </a:avLst>
          </a:prstGeom>
          <a:solidFill>
            <a:srgbClr val="3333FF"/>
          </a:solidFill>
          <a:ln w="38100" algn="ctr">
            <a:solidFill>
              <a:srgbClr val="3333FF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zh-CN" b="0" dirty="0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b="0" dirty="0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这是单元格</a:t>
            </a:r>
            <a:endParaRPr lang="en-US" altLang="zh-CN" b="0" dirty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429000" y="1657350"/>
            <a:ext cx="2286000" cy="2058591"/>
            <a:chOff x="3581400" y="1905000"/>
            <a:chExt cx="1981200" cy="3049588"/>
          </a:xfrm>
        </p:grpSpPr>
        <p:cxnSp>
          <p:nvCxnSpPr>
            <p:cNvPr id="20" name="直接箭头连接符 19"/>
            <p:cNvCxnSpPr/>
            <p:nvPr/>
          </p:nvCxnSpPr>
          <p:spPr bwMode="auto">
            <a:xfrm>
              <a:off x="5029200" y="4953000"/>
              <a:ext cx="533400" cy="1588"/>
            </a:xfrm>
            <a:prstGeom prst="straightConnector1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2" name="曲线连接符 21"/>
            <p:cNvCxnSpPr/>
            <p:nvPr/>
          </p:nvCxnSpPr>
          <p:spPr bwMode="auto">
            <a:xfrm rot="16200000" flipH="1">
              <a:off x="2933700" y="2552700"/>
              <a:ext cx="2971800" cy="1676400"/>
            </a:xfrm>
            <a:prstGeom prst="curvedConnector3">
              <a:avLst>
                <a:gd name="adj1" fmla="val 50000"/>
              </a:avLst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30" name="组合 29"/>
          <p:cNvGrpSpPr/>
          <p:nvPr/>
        </p:nvGrpSpPr>
        <p:grpSpPr>
          <a:xfrm>
            <a:off x="5715000" y="1733550"/>
            <a:ext cx="381000" cy="2286000"/>
            <a:chOff x="5715000" y="1733550"/>
            <a:chExt cx="381000" cy="2286000"/>
          </a:xfrm>
        </p:grpSpPr>
        <p:cxnSp>
          <p:nvCxnSpPr>
            <p:cNvPr id="19" name="直接箭头连接符 18"/>
            <p:cNvCxnSpPr/>
            <p:nvPr/>
          </p:nvCxnSpPr>
          <p:spPr bwMode="auto">
            <a:xfrm>
              <a:off x="5715000" y="4019550"/>
              <a:ext cx="381000" cy="0"/>
            </a:xfrm>
            <a:prstGeom prst="straightConnector1">
              <a:avLst/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FFFFFF"/>
              </a:solidFill>
              <a:prstDash val="solid"/>
              <a:round/>
              <a:headEnd type="arrow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24" name="曲线连接符 23"/>
            <p:cNvCxnSpPr/>
            <p:nvPr/>
          </p:nvCxnSpPr>
          <p:spPr bwMode="auto">
            <a:xfrm rot="16200000" flipH="1">
              <a:off x="4738198" y="2786552"/>
              <a:ext cx="2266950" cy="160946"/>
            </a:xfrm>
            <a:prstGeom prst="curvedConnector3">
              <a:avLst>
                <a:gd name="adj1" fmla="val 50000"/>
              </a:avLst>
            </a:prstGeom>
            <a:gradFill rotWithShape="1">
              <a:gsLst>
                <a:gs pos="0">
                  <a:srgbClr val="000080">
                    <a:gamma/>
                    <a:shade val="46275"/>
                    <a:invGamma/>
                  </a:srgbClr>
                </a:gs>
                <a:gs pos="100000">
                  <a:srgbClr val="000080"/>
                </a:gs>
              </a:gsLst>
              <a:lin ang="5400000" scaled="1"/>
            </a:gradFill>
            <a:ln w="254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arrow"/>
            </a:ln>
            <a:effectLst>
              <a:outerShdw dist="107763" dir="2700000" algn="ctr" rotWithShape="0">
                <a:srgbClr val="000000">
                  <a:alpha val="50000"/>
                </a:srgbClr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xmlns="" val="223955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8" grpId="0" animBg="1"/>
      <p:bldP spid="1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 smtClean="0"/>
              <a:t>表格单元格间距、边距属性设置</a:t>
            </a:r>
            <a:r>
              <a:rPr lang="en-US" altLang="zh-CN" sz="2800" dirty="0" smtClean="0"/>
              <a:t>-</a:t>
            </a:r>
            <a:r>
              <a:rPr lang="zh-CN" altLang="en-US" sz="2800" dirty="0" smtClean="0"/>
              <a:t>案例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5257800" cy="3905250"/>
          </a:xfrm>
        </p:spPr>
        <p:txBody>
          <a:bodyPr/>
          <a:lstStyle/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&lt;!-- edu_11_3_3.html --&gt;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&lt;!</a:t>
            </a:r>
            <a:r>
              <a:rPr lang="en-US" altLang="zh-CN" sz="1400" dirty="0" err="1">
                <a:ea typeface="宋体" charset="-122"/>
              </a:rPr>
              <a:t>doctype</a:t>
            </a:r>
            <a:r>
              <a:rPr lang="en-US" altLang="zh-CN" sz="1400" dirty="0">
                <a:ea typeface="宋体" charset="-122"/>
              </a:rPr>
              <a:t> html&gt;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&lt;html </a:t>
            </a:r>
            <a:r>
              <a:rPr lang="en-US" altLang="zh-CN" sz="1400" dirty="0" err="1">
                <a:ea typeface="宋体" charset="-122"/>
              </a:rPr>
              <a:t>lang</a:t>
            </a:r>
            <a:r>
              <a:rPr lang="en-US" altLang="zh-CN" sz="1400" dirty="0">
                <a:ea typeface="宋体" charset="-122"/>
              </a:rPr>
              <a:t>="en"&gt;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 &lt;head&gt;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  &lt;meta charset="UTF-8"&gt;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 &lt;</a:t>
            </a:r>
            <a:r>
              <a:rPr lang="en-US" altLang="zh-CN" sz="1400" dirty="0">
                <a:ea typeface="宋体" charset="-122"/>
              </a:rPr>
              <a:t>title&gt;</a:t>
            </a:r>
            <a:r>
              <a:rPr lang="zh-CN" altLang="en-US" sz="1400" dirty="0">
                <a:ea typeface="宋体" charset="-122"/>
              </a:rPr>
              <a:t>设置单元格间距和边距</a:t>
            </a:r>
            <a:r>
              <a:rPr lang="en-US" altLang="zh-CN" sz="1400" dirty="0">
                <a:ea typeface="宋体" charset="-122"/>
              </a:rPr>
              <a:t>&lt;/title&gt;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&lt;</a:t>
            </a:r>
            <a:r>
              <a:rPr lang="en-US" altLang="zh-CN" sz="1400" dirty="0">
                <a:ea typeface="宋体" charset="-122"/>
              </a:rPr>
              <a:t>style type="text/</a:t>
            </a:r>
            <a:r>
              <a:rPr lang="en-US" altLang="zh-CN" sz="1400" dirty="0" err="1">
                <a:ea typeface="宋体" charset="-122"/>
              </a:rPr>
              <a:t>css</a:t>
            </a:r>
            <a:r>
              <a:rPr lang="en-US" altLang="zh-CN" sz="1400" dirty="0">
                <a:ea typeface="宋体" charset="-122"/>
              </a:rPr>
              <a:t>"&gt;</a:t>
            </a:r>
          </a:p>
          <a:p>
            <a:pPr marL="0" indent="174625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strong{background</a:t>
            </a:r>
            <a:r>
              <a:rPr lang="en-US" altLang="zh-CN" sz="1400" dirty="0">
                <a:ea typeface="宋体" charset="-122"/>
              </a:rPr>
              <a:t>:#</a:t>
            </a:r>
            <a:r>
              <a:rPr lang="en-US" altLang="zh-CN" sz="1400" dirty="0" err="1">
                <a:ea typeface="宋体" charset="-122"/>
              </a:rPr>
              <a:t>ccffcc</a:t>
            </a:r>
            <a:r>
              <a:rPr lang="en-US" altLang="zh-CN" sz="1400" dirty="0">
                <a:ea typeface="宋体" charset="-122"/>
              </a:rPr>
              <a:t>;}</a:t>
            </a:r>
          </a:p>
          <a:p>
            <a:pPr marL="0" indent="174625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td{background</a:t>
            </a:r>
            <a:r>
              <a:rPr lang="en-US" altLang="zh-CN" sz="1400" dirty="0">
                <a:ea typeface="宋体" charset="-122"/>
              </a:rPr>
              <a:t>:#99ccff;}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&lt;/</a:t>
            </a:r>
            <a:r>
              <a:rPr lang="en-US" altLang="zh-CN" sz="1400" dirty="0">
                <a:ea typeface="宋体" charset="-122"/>
              </a:rPr>
              <a:t>style&gt;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&lt;/head&gt;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&lt;body&gt;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&lt;b&gt;</a:t>
            </a:r>
            <a:r>
              <a:rPr lang="zh-CN" altLang="en-US" sz="1400" dirty="0">
                <a:ea typeface="宋体" charset="-122"/>
              </a:rPr>
              <a:t>设置单元格间距和边距</a:t>
            </a:r>
            <a:r>
              <a:rPr lang="en-US" altLang="zh-CN" sz="1400" dirty="0">
                <a:ea typeface="宋体" charset="-122"/>
              </a:rPr>
              <a:t>&lt;/b&gt;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  &lt;table width="500" border="4" </a:t>
            </a:r>
            <a:r>
              <a:rPr lang="en-US" altLang="zh-CN" sz="1400" dirty="0" err="1">
                <a:ea typeface="宋体" charset="-122"/>
              </a:rPr>
              <a:t>cellspacing</a:t>
            </a:r>
            <a:r>
              <a:rPr lang="en-US" altLang="zh-CN" sz="1400" dirty="0">
                <a:ea typeface="宋体" charset="-122"/>
              </a:rPr>
              <a:t>="50px" </a:t>
            </a:r>
            <a:r>
              <a:rPr lang="en-US" altLang="zh-CN" sz="1400" dirty="0" err="1">
                <a:ea typeface="宋体" charset="-122"/>
              </a:rPr>
              <a:t>cellpadding</a:t>
            </a:r>
            <a:r>
              <a:rPr lang="en-US" altLang="zh-CN" sz="1400" dirty="0">
                <a:ea typeface="宋体" charset="-122"/>
              </a:rPr>
              <a:t>="50px" </a:t>
            </a:r>
            <a:r>
              <a:rPr lang="en-US" altLang="zh-CN" sz="1400" dirty="0" err="1">
                <a:ea typeface="宋体" charset="-122"/>
              </a:rPr>
              <a:t>bgcolor</a:t>
            </a:r>
            <a:r>
              <a:rPr lang="en-US" altLang="zh-CN" sz="1400" dirty="0">
                <a:ea typeface="宋体" charset="-122"/>
              </a:rPr>
              <a:t>="#9966ff"&gt;    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   </a:t>
            </a:r>
            <a:r>
              <a:rPr lang="en-US" altLang="zh-CN" sz="1400" dirty="0" smtClean="0">
                <a:ea typeface="宋体" charset="-122"/>
              </a:rPr>
              <a:t>&lt;</a:t>
            </a:r>
            <a:r>
              <a:rPr lang="en-US" altLang="zh-CN" sz="1400" dirty="0">
                <a:ea typeface="宋体" charset="-122"/>
              </a:rPr>
              <a:t>td&gt;&lt;strong&gt;</a:t>
            </a:r>
            <a:r>
              <a:rPr lang="zh-CN" altLang="en-US" sz="1400" dirty="0">
                <a:ea typeface="宋体" charset="-122"/>
              </a:rPr>
              <a:t>高等数学</a:t>
            </a:r>
            <a:r>
              <a:rPr lang="en-US" altLang="zh-CN" sz="1400" dirty="0">
                <a:ea typeface="宋体" charset="-122"/>
              </a:rPr>
              <a:t>&lt;/strong&gt;&lt;/td</a:t>
            </a:r>
            <a:r>
              <a:rPr lang="en-US" altLang="zh-CN" sz="1400" dirty="0" smtClean="0">
                <a:ea typeface="宋体" charset="-122"/>
              </a:rPr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 </a:t>
            </a:r>
            <a:r>
              <a:rPr lang="en-US" altLang="zh-CN" sz="1400" dirty="0" smtClean="0">
                <a:ea typeface="宋体" charset="-122"/>
              </a:rPr>
              <a:t>  &lt;</a:t>
            </a:r>
            <a:r>
              <a:rPr lang="en-US" altLang="zh-CN" sz="1400" dirty="0">
                <a:ea typeface="宋体" charset="-122"/>
              </a:rPr>
              <a:t>td&gt;&lt;strong&gt;</a:t>
            </a:r>
            <a:r>
              <a:rPr lang="zh-CN" altLang="en-US" sz="1400" dirty="0">
                <a:ea typeface="宋体" charset="-122"/>
              </a:rPr>
              <a:t>大学英语</a:t>
            </a:r>
            <a:r>
              <a:rPr lang="en-US" altLang="zh-CN" sz="1400" dirty="0">
                <a:ea typeface="宋体" charset="-122"/>
              </a:rPr>
              <a:t>&lt;/strong&gt;&lt;/td&gt;	 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 </a:t>
            </a: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&lt;/table&gt; 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&lt;/body&gt;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&lt;/html&gt;</a:t>
            </a:r>
            <a:endParaRPr lang="zh-CN" altLang="en-US" sz="1400" dirty="0" smtClean="0">
              <a:ea typeface="宋体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504950"/>
            <a:ext cx="3200400" cy="15478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307210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3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79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79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79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79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379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379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379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79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79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79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79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79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379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379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379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379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379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379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379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379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4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11.3.6 </a:t>
            </a:r>
            <a:r>
              <a:rPr lang="zh-CN" altLang="en-US" dirty="0" smtClean="0"/>
              <a:t>表格水平对齐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3400" y="810816"/>
            <a:ext cx="4285343" cy="3792140"/>
          </a:xfrm>
        </p:spPr>
        <p:txBody>
          <a:bodyPr/>
          <a:lstStyle/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&lt;!-- edu_11_3_4.html </a:t>
            </a:r>
            <a:r>
              <a:rPr lang="en-US" altLang="zh-CN" sz="1400" dirty="0" smtClean="0"/>
              <a:t>--&gt;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……</a:t>
            </a:r>
            <a:endParaRPr lang="en-US" altLang="zh-CN" sz="1400" dirty="0"/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&lt;div id="div1" class=""&gt;	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rgbClr val="FF0000"/>
                </a:solidFill>
              </a:rPr>
              <a:t>&lt;table align="left"  border="2"&gt;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&lt;</a:t>
            </a:r>
            <a:r>
              <a:rPr lang="en-US" altLang="zh-CN" sz="1400" dirty="0" err="1" smtClean="0"/>
              <a:t>csaption</a:t>
            </a:r>
            <a:r>
              <a:rPr lang="en-US" altLang="zh-CN" sz="1400" dirty="0"/>
              <a:t>&gt;</a:t>
            </a:r>
            <a:r>
              <a:rPr lang="zh-CN" altLang="en-US" sz="1400" dirty="0"/>
              <a:t>学生信息表</a:t>
            </a:r>
            <a:r>
              <a:rPr lang="en-US" altLang="zh-CN" sz="1400" dirty="0"/>
              <a:t>(</a:t>
            </a:r>
            <a:r>
              <a:rPr lang="zh-CN" altLang="en-US" sz="1400" dirty="0"/>
              <a:t>左对齐</a:t>
            </a:r>
            <a:r>
              <a:rPr lang="en-US" altLang="zh-CN" sz="1400" dirty="0"/>
              <a:t>)&lt;/caption&gt;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</a:t>
            </a:r>
            <a:r>
              <a:rPr lang="zh-CN" altLang="en-US" sz="1400" dirty="0"/>
              <a:t>王小品 </a:t>
            </a:r>
            <a:r>
              <a:rPr lang="en-US" altLang="zh-CN" sz="1400" dirty="0"/>
              <a:t>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</a:t>
            </a:r>
            <a:r>
              <a:rPr lang="zh-CN" altLang="en-US" sz="1400" dirty="0"/>
              <a:t>商学院 </a:t>
            </a:r>
            <a:r>
              <a:rPr lang="en-US" altLang="zh-CN" sz="1400" dirty="0"/>
              <a:t>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&lt;td&gt;110204&lt;/td&gt;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</a:t>
            </a:r>
            <a:r>
              <a:rPr lang="zh-CN" altLang="en-US" sz="1400" dirty="0"/>
              <a:t>李白 </a:t>
            </a:r>
            <a:r>
              <a:rPr lang="en-US" altLang="zh-CN" sz="1400" dirty="0"/>
              <a:t>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</a:t>
            </a:r>
            <a:r>
              <a:rPr lang="zh-CN" altLang="en-US" sz="1400" dirty="0"/>
              <a:t>机械学院 </a:t>
            </a:r>
            <a:r>
              <a:rPr lang="en-US" altLang="zh-CN" sz="1400" dirty="0"/>
              <a:t>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  &lt;td&gt;100244&lt;/td&gt;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  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 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&lt;/table&gt;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/>
              <a:t>&lt;/div</a:t>
            </a:r>
            <a:r>
              <a:rPr lang="en-US" altLang="zh-CN" sz="1400" dirty="0" smtClean="0"/>
              <a:t>&gt;</a:t>
            </a:r>
          </a:p>
          <a:p>
            <a:pPr marL="342900" indent="-34290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……</a:t>
            </a:r>
            <a:endParaRPr lang="en-US" altLang="zh-CN" sz="1400" dirty="0"/>
          </a:p>
        </p:txBody>
      </p:sp>
      <p:sp>
        <p:nvSpPr>
          <p:cNvPr id="5" name="矩形 4"/>
          <p:cNvSpPr/>
          <p:nvPr/>
        </p:nvSpPr>
        <p:spPr>
          <a:xfrm>
            <a:off x="5029200" y="895350"/>
            <a:ext cx="4038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&lt;</a:t>
            </a:r>
            <a:r>
              <a:rPr lang="en-US" altLang="zh-CN" sz="16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table </a:t>
            </a:r>
            <a:r>
              <a:rPr lang="en-US" altLang="zh-CN" sz="16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align</a:t>
            </a:r>
            <a:r>
              <a:rPr lang="en-US" altLang="zh-CN" sz="16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=</a:t>
            </a:r>
            <a:r>
              <a:rPr lang="en-US" altLang="zh-CN" sz="1600" dirty="0" smtClean="0"/>
              <a:t>"</a:t>
            </a:r>
            <a:r>
              <a:rPr lang="en-US" altLang="zh-CN" sz="16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center</a:t>
            </a:r>
            <a:r>
              <a:rPr lang="en-US" altLang="zh-CN" sz="1600" dirty="0" smtClean="0"/>
              <a:t>"</a:t>
            </a:r>
            <a:r>
              <a:rPr lang="en-US" altLang="zh-CN" sz="16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 </a:t>
            </a:r>
            <a:r>
              <a:rPr lang="en-US" altLang="zh-CN" sz="16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border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</a:t>
            </a:r>
            <a:r>
              <a:rPr lang="en-US" altLang="zh-CN" sz="1600" dirty="0" smtClean="0"/>
              <a:t>"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2</a:t>
            </a:r>
            <a:r>
              <a:rPr lang="en-US" altLang="zh-CN" sz="1600" dirty="0" smtClean="0"/>
              <a:t>"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 &lt;/table&gt; </a:t>
            </a:r>
            <a:endParaRPr lang="zh-CN" altLang="en-US" b="0" dirty="0">
              <a:latin typeface="Verdana" pitchFamily="34" charset="0"/>
              <a:cs typeface="Verdana" pitchFamily="34" charset="0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2343150"/>
            <a:ext cx="3194050" cy="2202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7495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10.1.1 </a:t>
            </a:r>
            <a:r>
              <a:rPr lang="zh-CN" altLang="zh-CN" dirty="0"/>
              <a:t>“三行模式”或</a:t>
            </a:r>
            <a:r>
              <a:rPr lang="zh-CN" altLang="zh-CN" dirty="0" smtClean="0"/>
              <a:t>“三列模式”</a:t>
            </a:r>
            <a:endParaRPr lang="zh-CN" altLang="en-US" dirty="0" smtClean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145613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</a:t>
            </a:r>
            <a:r>
              <a:rPr lang="zh-CN" altLang="zh-CN" dirty="0" smtClean="0"/>
              <a:t>此</a:t>
            </a:r>
            <a:r>
              <a:rPr lang="zh-CN" altLang="zh-CN" dirty="0"/>
              <a:t>模式特点是把整个页面水平、垂直分成三个区域，其中“三行模式”将页面头部、主体及页脚三部分；“三列模式”将页面分成左、中、右三个</a:t>
            </a:r>
            <a:r>
              <a:rPr lang="zh-CN" altLang="zh-CN" dirty="0" smtClean="0"/>
              <a:t>部分</a:t>
            </a:r>
            <a:r>
              <a:rPr lang="zh-CN" altLang="en-US" dirty="0" smtClean="0"/>
              <a:t>。</a:t>
            </a:r>
            <a:r>
              <a:rPr lang="zh-CN" altLang="en-US" dirty="0"/>
              <a:t>分别进行</a:t>
            </a:r>
            <a:r>
              <a:rPr lang="en-US" altLang="zh-CN" dirty="0"/>
              <a:t>DIV</a:t>
            </a:r>
            <a:r>
              <a:rPr lang="zh-CN" altLang="en-US" dirty="0"/>
              <a:t>分区设计，写出</a:t>
            </a:r>
            <a:r>
              <a:rPr lang="en-US" altLang="zh-CN" dirty="0"/>
              <a:t>DIV</a:t>
            </a:r>
            <a:r>
              <a:rPr lang="zh-CN" altLang="en-US" dirty="0"/>
              <a:t>结构代码和</a:t>
            </a:r>
            <a:r>
              <a:rPr lang="en-US" altLang="zh-CN" dirty="0"/>
              <a:t>CSS</a:t>
            </a:r>
            <a:r>
              <a:rPr lang="zh-CN" altLang="en-US" dirty="0"/>
              <a:t>样式文件。</a:t>
            </a:r>
            <a:endParaRPr lang="zh-CN" altLang="zh-CN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/>
          </p:nvPr>
        </p:nvGraphicFramePr>
        <p:xfrm>
          <a:off x="1752600" y="2294674"/>
          <a:ext cx="5715000" cy="2334476"/>
        </p:xfrm>
        <a:graphic>
          <a:graphicData uri="http://schemas.openxmlformats.org/presentationml/2006/ole">
            <p:oleObj spid="_x0000_s2054" name="Visio" r:id="rId3" imgW="7054596" imgH="3838651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48518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57150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11.4 </a:t>
            </a:r>
            <a:r>
              <a:rPr lang="zh-CN" altLang="en-US" dirty="0" smtClean="0"/>
              <a:t>设置表格行的属性 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838200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zh-CN" altLang="en-US" dirty="0" smtClean="0">
                <a:ea typeface="宋体" charset="-122"/>
              </a:rPr>
              <a:t>         </a:t>
            </a:r>
            <a:r>
              <a:rPr lang="zh-CN" altLang="en-US" b="0" dirty="0" smtClean="0"/>
              <a:t>表格行</a:t>
            </a:r>
            <a:r>
              <a:rPr lang="en-US" altLang="zh-CN" b="0" dirty="0" err="1" smtClean="0"/>
              <a:t>tr</a:t>
            </a:r>
            <a:r>
              <a:rPr lang="zh-CN" altLang="en-US" b="0" dirty="0" smtClean="0"/>
              <a:t>标记的属性用于设置表格某一行的样式，其属性设置如</a:t>
            </a:r>
            <a:r>
              <a:rPr lang="zh-CN" altLang="en-US" b="0" dirty="0"/>
              <a:t>下</a:t>
            </a:r>
            <a:r>
              <a:rPr lang="zh-CN" altLang="en-US" b="0" dirty="0" smtClean="0"/>
              <a:t>表所示。</a:t>
            </a:r>
            <a:endParaRPr lang="en-US" altLang="zh-CN" b="0" dirty="0" smtClean="0"/>
          </a:p>
        </p:txBody>
      </p:sp>
      <p:graphicFrame>
        <p:nvGraphicFramePr>
          <p:cNvPr id="37919" name="Group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29970991"/>
              </p:ext>
            </p:extLst>
          </p:nvPr>
        </p:nvGraphicFramePr>
        <p:xfrm>
          <a:off x="685800" y="2628900"/>
          <a:ext cx="8229600" cy="139065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6537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2491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724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3784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570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属性值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属性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04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align</a:t>
                      </a:r>
                      <a:endParaRPr kumimoji="0" lang="zh-CN" altLang="zh-CN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301750" algn="r"/>
                        </a:tabLst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行内容水平对齐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err="1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bordercolor</a:t>
                      </a:r>
                      <a:endParaRPr kumimoji="0" lang="zh-CN" altLang="zh-CN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行的边框颜色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260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valign</a:t>
                      </a:r>
                      <a:endParaRPr kumimoji="0" lang="zh-CN" altLang="zh-CN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行内容垂直对齐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err="1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bordercolorlight</a:t>
                      </a:r>
                      <a:endParaRPr kumimoji="0" lang="zh-CN" altLang="zh-CN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行的亮边框颜色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9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bgcolor</a:t>
                      </a:r>
                      <a:endParaRPr kumimoji="0" lang="zh-CN" altLang="zh-CN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行的背景颜色</a:t>
                      </a:r>
                      <a:endParaRPr kumimoji="0" lang="zh-CN" altLang="en-US" sz="15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err="1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bordercolordark</a:t>
                      </a:r>
                      <a:endParaRPr kumimoji="0" lang="zh-CN" altLang="zh-CN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行的暗边框颜色</a:t>
                      </a:r>
                      <a:endParaRPr kumimoji="0" lang="zh-CN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L="68580" marR="68580" marT="0" marB="0" horzOverflow="overflow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66976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11.4 </a:t>
            </a:r>
            <a:r>
              <a:rPr lang="zh-CN" altLang="en-US" dirty="0" smtClean="0"/>
              <a:t>表格行的属性</a:t>
            </a:r>
            <a:r>
              <a:rPr lang="en-US" altLang="zh-CN" dirty="0" smtClean="0"/>
              <a:t>-</a:t>
            </a:r>
            <a:r>
              <a:rPr lang="zh-CN" altLang="en-US" dirty="0" smtClean="0"/>
              <a:t>设置 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gray">
          <a:xfrm>
            <a:off x="1865313" y="1625204"/>
            <a:ext cx="184731" cy="430887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endParaRPr lang="zh-CN" altLang="en-US"/>
          </a:p>
        </p:txBody>
      </p:sp>
      <p:graphicFrame>
        <p:nvGraphicFramePr>
          <p:cNvPr id="5" name="Group 4"/>
          <p:cNvGraphicFramePr>
            <a:graphicFrameLocks noGrp="1"/>
          </p:cNvGraphicFramePr>
          <p:nvPr/>
        </p:nvGraphicFramePr>
        <p:xfrm>
          <a:off x="1865313" y="1625203"/>
          <a:ext cx="5414962" cy="342900"/>
        </p:xfrm>
        <a:graphic>
          <a:graphicData uri="http://schemas.openxmlformats.org/drawingml/2006/table">
            <a:tbl>
              <a:tblPr/>
              <a:tblGrid>
                <a:gridCol w="541496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003399"/>
                        </a:solidFill>
                        <a:effectLst/>
                        <a:latin typeface="微软雅黑" pitchFamily="34" charset="-122"/>
                        <a:ea typeface="宋体" charset="-122"/>
                      </a:endParaRPr>
                    </a:p>
                  </a:txBody>
                  <a:tcPr marT="34290" marB="3429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" name="Text Box 10"/>
          <p:cNvSpPr txBox="1">
            <a:spLocks noChangeArrowheads="1"/>
          </p:cNvSpPr>
          <p:nvPr/>
        </p:nvSpPr>
        <p:spPr bwMode="gray">
          <a:xfrm>
            <a:off x="533400" y="785321"/>
            <a:ext cx="8534400" cy="2123658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11.4.1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表格行内容水平对齐的属性</a:t>
            </a:r>
          </a:p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&lt;</a:t>
            </a:r>
            <a:r>
              <a:rPr lang="en-US" altLang="zh-CN" sz="18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align="left | center | right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"&gt;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&lt;/</a:t>
            </a:r>
            <a:r>
              <a:rPr lang="en-US" altLang="zh-CN" sz="1800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&gt;</a:t>
            </a:r>
            <a:endParaRPr lang="zh-CN" altLang="zh-CN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11.4.2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表格行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垂直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对齐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的属性</a:t>
            </a:r>
          </a:p>
          <a:p>
            <a:pPr>
              <a:spcBef>
                <a:spcPct val="50000"/>
              </a:spcBef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&lt;</a:t>
            </a:r>
            <a:r>
              <a:rPr lang="en-US" altLang="zh-CN" sz="18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8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valign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="top | middle | bottom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"&gt;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&lt;/</a:t>
            </a:r>
            <a:r>
              <a:rPr lang="en-US" altLang="zh-CN" sz="18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&gt;</a:t>
            </a:r>
            <a:endParaRPr lang="en-US" altLang="zh-CN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例：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&lt;</a:t>
            </a:r>
            <a:r>
              <a:rPr lang="en-US" altLang="zh-CN" sz="1800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align=“</a:t>
            </a:r>
            <a:r>
              <a:rPr lang="en-US" altLang="zh-CN" sz="18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left”valign</a:t>
            </a:r>
            <a:r>
              <a:rPr lang="en-US" altLang="zh-CN" sz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=“middle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”&gt; &lt;/</a:t>
            </a:r>
            <a:r>
              <a:rPr lang="en-US" altLang="zh-CN" sz="1800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tr</a:t>
            </a:r>
            <a:r>
              <a:rPr lang="en-US" altLang="zh-CN" sz="1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&gt;</a:t>
            </a:r>
            <a:endParaRPr lang="en-US" altLang="zh-CN" sz="18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gray">
          <a:xfrm>
            <a:off x="1619251" y="3333750"/>
            <a:ext cx="4629150" cy="1216819"/>
          </a:xfrm>
          <a:prstGeom prst="rect">
            <a:avLst/>
          </a:prstGeom>
          <a:solidFill>
            <a:schemeClr val="tx1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r>
              <a:rPr lang="en-US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前端开发技术</a:t>
            </a:r>
          </a:p>
        </p:txBody>
      </p:sp>
      <p:sp>
        <p:nvSpPr>
          <p:cNvPr id="8" name="Freeform 12"/>
          <p:cNvSpPr>
            <a:spLocks/>
          </p:cNvSpPr>
          <p:nvPr/>
        </p:nvSpPr>
        <p:spPr bwMode="gray">
          <a:xfrm>
            <a:off x="4413250" y="2952750"/>
            <a:ext cx="463550" cy="933450"/>
          </a:xfrm>
          <a:custGeom>
            <a:avLst/>
            <a:gdLst/>
            <a:ahLst/>
            <a:cxnLst>
              <a:cxn ang="0">
                <a:pos x="862" y="0"/>
              </a:cxn>
              <a:cxn ang="0">
                <a:pos x="772" y="590"/>
              </a:cxn>
              <a:cxn ang="0">
                <a:pos x="0" y="908"/>
              </a:cxn>
            </a:cxnLst>
            <a:rect l="0" t="0" r="r" b="b"/>
            <a:pathLst>
              <a:path w="916" h="908">
                <a:moveTo>
                  <a:pt x="862" y="0"/>
                </a:moveTo>
                <a:cubicBezTo>
                  <a:pt x="889" y="219"/>
                  <a:pt x="916" y="439"/>
                  <a:pt x="772" y="590"/>
                </a:cubicBezTo>
                <a:cubicBezTo>
                  <a:pt x="628" y="741"/>
                  <a:pt x="129" y="855"/>
                  <a:pt x="0" y="908"/>
                </a:cubicBezTo>
              </a:path>
            </a:pathLst>
          </a:cu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Freeform 13"/>
          <p:cNvSpPr>
            <a:spLocks/>
          </p:cNvSpPr>
          <p:nvPr/>
        </p:nvSpPr>
        <p:spPr bwMode="gray">
          <a:xfrm>
            <a:off x="2133600" y="2876550"/>
            <a:ext cx="609600" cy="781050"/>
          </a:xfrm>
          <a:custGeom>
            <a:avLst/>
            <a:gdLst/>
            <a:ahLst/>
            <a:cxnLst>
              <a:cxn ang="0">
                <a:pos x="907" y="0"/>
              </a:cxn>
              <a:cxn ang="0">
                <a:pos x="0" y="726"/>
              </a:cxn>
            </a:cxnLst>
            <a:rect l="0" t="0" r="r" b="b"/>
            <a:pathLst>
              <a:path w="907" h="726">
                <a:moveTo>
                  <a:pt x="907" y="0"/>
                </a:moveTo>
                <a:cubicBezTo>
                  <a:pt x="529" y="302"/>
                  <a:pt x="151" y="605"/>
                  <a:pt x="0" y="726"/>
                </a:cubicBezTo>
              </a:path>
            </a:pathLst>
          </a:custGeom>
          <a:noFill/>
          <a:ln w="38100" cap="flat" cmpd="sng">
            <a:solidFill>
              <a:srgbClr val="0000FA"/>
            </a:solidFill>
            <a:prstDash val="solid"/>
            <a:round/>
            <a:headEnd type="none" w="med" len="med"/>
            <a:tailEnd type="triangle" w="med" len="med"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4705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57150"/>
            <a:ext cx="7761288" cy="625079"/>
          </a:xfrm>
        </p:spPr>
        <p:txBody>
          <a:bodyPr/>
          <a:lstStyle/>
          <a:p>
            <a:r>
              <a:rPr lang="en-US" altLang="zh-CN" dirty="0" smtClean="0"/>
              <a:t>11.4 </a:t>
            </a:r>
            <a:r>
              <a:rPr lang="zh-CN" altLang="en-US" dirty="0" smtClean="0"/>
              <a:t>设置表格行的属性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</a:t>
            </a:r>
            <a:r>
              <a:rPr lang="en-US" altLang="zh-CN" dirty="0" smtClean="0"/>
              <a:t> </a:t>
            </a:r>
          </a:p>
        </p:txBody>
      </p:sp>
      <p:sp>
        <p:nvSpPr>
          <p:cNvPr id="39941" name="Rectangle 5"/>
          <p:cNvSpPr>
            <a:spLocks noChangeArrowheads="1"/>
          </p:cNvSpPr>
          <p:nvPr/>
        </p:nvSpPr>
        <p:spPr bwMode="auto">
          <a:xfrm>
            <a:off x="533400" y="842754"/>
            <a:ext cx="4953000" cy="3862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&lt;!-- edu_11_4_1.html --&gt;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style type="text/</a:t>
            </a:r>
            <a:r>
              <a:rPr lang="en-US" altLang="zh-CN" sz="1400" dirty="0" err="1"/>
              <a:t>css</a:t>
            </a:r>
            <a:r>
              <a:rPr lang="en-US" altLang="zh-CN" sz="1400" dirty="0"/>
              <a:t>"&gt;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   td{</a:t>
            </a:r>
            <a:r>
              <a:rPr lang="en-US" altLang="zh-CN" sz="1400" dirty="0" err="1" smtClean="0"/>
              <a:t>background</a:t>
            </a:r>
            <a:r>
              <a:rPr lang="en-US" altLang="zh-CN" sz="1400" dirty="0" err="1"/>
              <a:t>:#ccffcc</a:t>
            </a:r>
            <a:r>
              <a:rPr lang="en-US" altLang="zh-CN" sz="1400" dirty="0"/>
              <a:t>;}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&lt;/style&gt;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 &lt;</a:t>
            </a:r>
            <a:r>
              <a:rPr lang="en-US" altLang="zh-CN" sz="1400" dirty="0"/>
              <a:t>table border="1" width="450px" height="240px" align="center" </a:t>
            </a:r>
            <a:r>
              <a:rPr lang="en-US" altLang="zh-CN" sz="1400" dirty="0" err="1"/>
              <a:t>bordercolor</a:t>
            </a:r>
            <a:r>
              <a:rPr lang="en-US" altLang="zh-CN" sz="1400" dirty="0"/>
              <a:t>="#6600ff"&gt;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 &lt;</a:t>
            </a:r>
            <a:r>
              <a:rPr lang="en-US" altLang="zh-CN" sz="1400" dirty="0"/>
              <a:t>caption&gt;&lt;b&gt;</a:t>
            </a:r>
            <a:r>
              <a:rPr lang="zh-CN" altLang="en-US" sz="1400" dirty="0"/>
              <a:t>学生信息表</a:t>
            </a:r>
            <a:r>
              <a:rPr lang="en-US" altLang="zh-CN" sz="1400" dirty="0"/>
              <a:t>(</a:t>
            </a:r>
            <a:r>
              <a:rPr lang="zh-CN" altLang="en-US" sz="1400" dirty="0"/>
              <a:t>设置表行内容对齐方式</a:t>
            </a:r>
            <a:r>
              <a:rPr lang="en-US" altLang="zh-CN" sz="1400" dirty="0"/>
              <a:t>)&lt;/b&gt;&lt;/caption&gt;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 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姓名 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院系名称 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  <a:r>
              <a:rPr lang="zh-CN" altLang="en-US" sz="1400" dirty="0"/>
              <a:t>班级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th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  align="left" </a:t>
            </a:r>
            <a:r>
              <a:rPr lang="en-US" altLang="zh-CN" sz="1400" dirty="0" err="1"/>
              <a:t>valign</a:t>
            </a:r>
            <a:r>
              <a:rPr lang="en-US" altLang="zh-CN" sz="1400" dirty="0"/>
              <a:t>="top"&gt;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&lt;td&gt;</a:t>
            </a:r>
            <a:r>
              <a:rPr lang="zh-CN" altLang="en-US" sz="1400" dirty="0"/>
              <a:t>王小品 </a:t>
            </a:r>
            <a:r>
              <a:rPr lang="en-US" altLang="zh-CN" sz="1400" dirty="0"/>
              <a:t>&lt;/td&gt;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&lt;td&gt;</a:t>
            </a:r>
            <a:r>
              <a:rPr lang="zh-CN" altLang="en-US" sz="1400" dirty="0"/>
              <a:t>商学院 </a:t>
            </a:r>
            <a:r>
              <a:rPr lang="en-US" altLang="zh-CN" sz="1400" dirty="0"/>
              <a:t>&lt;/td&gt;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&lt;td&gt;110204&lt;/td&gt;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tr</a:t>
            </a:r>
            <a:r>
              <a:rPr lang="en-US" altLang="zh-CN" sz="1400" dirty="0" smtClean="0"/>
              <a:t> align="center" </a:t>
            </a:r>
            <a:r>
              <a:rPr lang="en-US" altLang="zh-CN" sz="1400" dirty="0" err="1" smtClean="0"/>
              <a:t>valign</a:t>
            </a:r>
            <a:r>
              <a:rPr lang="en-US" altLang="zh-CN" sz="1400" dirty="0" smtClean="0"/>
              <a:t>="middle" &gt;</a:t>
            </a:r>
          </a:p>
          <a:p>
            <a:pPr>
              <a:lnSpc>
                <a:spcPts val="1400"/>
              </a:lnSpc>
              <a:spcBef>
                <a:spcPts val="0"/>
              </a:spcBef>
            </a:pPr>
            <a:r>
              <a:rPr lang="en-US" altLang="zh-CN" sz="1400" dirty="0" smtClean="0"/>
              <a:t>&lt;td&gt;</a:t>
            </a:r>
            <a:r>
              <a:rPr lang="zh-CN" altLang="en-US" sz="1400" dirty="0" smtClean="0"/>
              <a:t>李白 </a:t>
            </a:r>
            <a:r>
              <a:rPr lang="en-US" altLang="zh-CN" sz="1400" dirty="0" smtClean="0"/>
              <a:t>&lt;/td&gt;&lt;td&gt;</a:t>
            </a:r>
            <a:r>
              <a:rPr lang="zh-CN" altLang="en-US" sz="1400" dirty="0" smtClean="0"/>
              <a:t>机械学院 </a:t>
            </a:r>
            <a:r>
              <a:rPr lang="en-US" altLang="zh-CN" sz="1400" dirty="0" smtClean="0"/>
              <a:t>&lt;/td&gt;</a:t>
            </a:r>
            <a:endParaRPr lang="en-US" altLang="zh-CN" sz="1400" dirty="0"/>
          </a:p>
        </p:txBody>
      </p:sp>
      <p:sp>
        <p:nvSpPr>
          <p:cNvPr id="39942" name="Rectangle 6"/>
          <p:cNvSpPr>
            <a:spLocks noChangeArrowheads="1"/>
          </p:cNvSpPr>
          <p:nvPr/>
        </p:nvSpPr>
        <p:spPr bwMode="auto">
          <a:xfrm>
            <a:off x="5486400" y="3333750"/>
            <a:ext cx="3581400" cy="134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td&gt;100244&lt;/td&gt;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 align="right" </a:t>
            </a:r>
            <a:r>
              <a:rPr lang="en-US" altLang="zh-CN" sz="1400" dirty="0" err="1"/>
              <a:t>valign</a:t>
            </a:r>
            <a:r>
              <a:rPr lang="en-US" altLang="zh-CN" sz="1400" dirty="0"/>
              <a:t>="bottom"&gt;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&lt;td&gt;</a:t>
            </a:r>
            <a:r>
              <a:rPr lang="zh-CN" altLang="en-US" sz="1400" dirty="0"/>
              <a:t>林之 </a:t>
            </a:r>
            <a:r>
              <a:rPr lang="en-US" altLang="zh-CN" sz="1400" dirty="0"/>
              <a:t>&lt;/td&gt;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&lt;td&gt;</a:t>
            </a:r>
            <a:r>
              <a:rPr lang="zh-CN" altLang="en-US" sz="1400" dirty="0"/>
              <a:t>外语系 </a:t>
            </a:r>
            <a:r>
              <a:rPr lang="en-US" altLang="zh-CN" sz="1400" dirty="0"/>
              <a:t>&lt;/td&gt;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&lt;td&gt;090101&lt;/td&gt;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tr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smtClean="0"/>
              <a:t>table&gt;</a:t>
            </a:r>
            <a:endParaRPr lang="en-US" altLang="zh-CN" sz="1400" dirty="0"/>
          </a:p>
        </p:txBody>
      </p:sp>
      <p:cxnSp>
        <p:nvCxnSpPr>
          <p:cNvPr id="9" name="曲线连接符 8"/>
          <p:cNvCxnSpPr/>
          <p:nvPr/>
        </p:nvCxnSpPr>
        <p:spPr bwMode="auto">
          <a:xfrm rot="5400000" flipH="1" flipV="1">
            <a:off x="6400800" y="2609850"/>
            <a:ext cx="571500" cy="266700"/>
          </a:xfrm>
          <a:prstGeom prst="curvedConnector3">
            <a:avLst>
              <a:gd name="adj1" fmla="val 50000"/>
            </a:avLst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3333FF"/>
            </a:solidFill>
            <a:prstDash val="solid"/>
            <a:round/>
            <a:headEnd type="none" w="med" len="med"/>
            <a:tailEnd type="arrow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</p:cxn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38800" y="895350"/>
            <a:ext cx="3097213" cy="2327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55632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9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1" grpId="0"/>
      <p:bldP spid="3994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11.5 </a:t>
            </a:r>
            <a:r>
              <a:rPr lang="zh-CN" altLang="en-US" dirty="0" smtClean="0"/>
              <a:t>设置单元格的属性 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998934"/>
          </a:xfrm>
        </p:spPr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zh-CN" altLang="en-US" sz="2800" dirty="0" smtClean="0">
                <a:latin typeface="黑体" pitchFamily="49" charset="-122"/>
                <a:ea typeface="宋体" charset="-122"/>
              </a:rPr>
              <a:t>   </a:t>
            </a:r>
            <a:r>
              <a:rPr lang="zh-CN" altLang="en-US" dirty="0" smtClean="0"/>
              <a:t>表格列标记</a:t>
            </a:r>
            <a:r>
              <a:rPr lang="en-US" altLang="zh-CN" dirty="0" smtClean="0"/>
              <a:t>td</a:t>
            </a:r>
            <a:r>
              <a:rPr lang="zh-CN" altLang="en-US" dirty="0" smtClean="0"/>
              <a:t>的属性可以设置表格单元格的显示风格。常用的属性如</a:t>
            </a:r>
            <a:r>
              <a:rPr lang="zh-CN" altLang="en-US" dirty="0"/>
              <a:t>下</a:t>
            </a:r>
            <a:r>
              <a:rPr lang="zh-CN" altLang="en-US" dirty="0" smtClean="0"/>
              <a:t>表所示。单元格的颜色、边框和对齐属性与行</a:t>
            </a:r>
            <a:r>
              <a:rPr lang="en-US" altLang="zh-CN" dirty="0" err="1" smtClean="0"/>
              <a:t>tr</a:t>
            </a:r>
            <a:r>
              <a:rPr lang="zh-CN" altLang="en-US" dirty="0" smtClean="0"/>
              <a:t>标记一样。</a:t>
            </a:r>
            <a:endParaRPr lang="en-US" altLang="zh-CN" dirty="0" smtClean="0"/>
          </a:p>
          <a:p>
            <a:pPr>
              <a:lnSpc>
                <a:spcPct val="150000"/>
              </a:lnSpc>
              <a:buFont typeface="Wingdings" pitchFamily="2" charset="2"/>
              <a:buNone/>
            </a:pPr>
            <a:endParaRPr lang="zh-CN" altLang="en-US" sz="2800" dirty="0" smtClean="0">
              <a:latin typeface="黑体" pitchFamily="49" charset="-122"/>
              <a:ea typeface="宋体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838200" y="2190751"/>
          <a:ext cx="8001000" cy="2040255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46825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101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3987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5827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属性值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属性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latin typeface="微软雅黑" pitchFamily="34" charset="-122"/>
                          <a:ea typeface="微软雅黑" pitchFamily="34" charset="-122"/>
                        </a:rPr>
                        <a:t>align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1302385" algn="r"/>
                        </a:tabLs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单元格内容水平</a:t>
                      </a:r>
                      <a:r>
                        <a:rPr lang="zh-CN" sz="1600" kern="100" dirty="0" smtClean="0">
                          <a:latin typeface="微软雅黑" pitchFamily="34" charset="-122"/>
                          <a:ea typeface="微软雅黑" pitchFamily="34" charset="-122"/>
                        </a:rPr>
                        <a:t>对齐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latin typeface="微软雅黑" pitchFamily="34" charset="-122"/>
                          <a:ea typeface="微软雅黑" pitchFamily="34" charset="-122"/>
                        </a:rPr>
                        <a:t>bordercolorlight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latin typeface="微软雅黑" pitchFamily="34" charset="-122"/>
                          <a:ea typeface="微软雅黑" pitchFamily="34" charset="-122"/>
                        </a:rPr>
                        <a:t>单元格的亮边框颜色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valign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单元格内容垂直对齐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latin typeface="微软雅黑" pitchFamily="34" charset="-122"/>
                          <a:ea typeface="微软雅黑" pitchFamily="34" charset="-122"/>
                        </a:rPr>
                        <a:t>bordercolordark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单元格的暗边框颜色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bgcolor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单元格的背景颜色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latin typeface="微软雅黑" pitchFamily="34" charset="-122"/>
                          <a:ea typeface="微软雅黑" pitchFamily="34" charset="-122"/>
                        </a:rPr>
                        <a:t>rowspan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单元格跨行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background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latin typeface="微软雅黑" pitchFamily="34" charset="-122"/>
                          <a:ea typeface="微软雅黑" pitchFamily="34" charset="-122"/>
                        </a:rPr>
                        <a:t>单元格背景图像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colspan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单元格跨列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bordercolor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latin typeface="微软雅黑" pitchFamily="34" charset="-122"/>
                          <a:ea typeface="微软雅黑" pitchFamily="34" charset="-122"/>
                        </a:rPr>
                        <a:t>单元格的边框颜色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width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单元格宽度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latin typeface="微软雅黑" pitchFamily="34" charset="-122"/>
                          <a:ea typeface="微软雅黑" pitchFamily="34" charset="-122"/>
                        </a:rPr>
                        <a:t>height</a:t>
                      </a:r>
                      <a:endParaRPr lang="zh-CN" sz="1600" kern="10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latin typeface="微软雅黑" pitchFamily="34" charset="-122"/>
                          <a:ea typeface="微软雅黑" pitchFamily="34" charset="-122"/>
                        </a:rPr>
                        <a:t>单元格高度</a:t>
                      </a:r>
                      <a:endParaRPr lang="zh-CN" sz="1600" kern="100" dirty="0">
                        <a:latin typeface="微软雅黑" pitchFamily="34" charset="-122"/>
                        <a:ea typeface="微软雅黑" pitchFamily="34" charset="-122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03278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11.5 </a:t>
            </a:r>
            <a:r>
              <a:rPr lang="zh-CN" altLang="en-US" dirty="0" smtClean="0"/>
              <a:t>设置单元格的属性</a:t>
            </a:r>
            <a:r>
              <a:rPr lang="en-US" altLang="zh-CN" dirty="0" smtClean="0"/>
              <a:t>-</a:t>
            </a:r>
            <a:r>
              <a:rPr lang="zh-CN" altLang="en-US" dirty="0" smtClean="0"/>
              <a:t>单元格跨行、列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33400" y="800100"/>
            <a:ext cx="8534400" cy="17716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b="0" kern="0" dirty="0">
                <a:latin typeface="+mn-lt"/>
                <a:ea typeface="+mn-ea"/>
              </a:rPr>
              <a:t> 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&lt;td&gt;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的属性用于设定表格中某一单元格的</a:t>
            </a:r>
            <a:r>
              <a:rPr lang="zh-CN" altLang="en-US" b="0" kern="0" dirty="0" smtClean="0">
                <a:latin typeface="黑体" pitchFamily="2" charset="-122"/>
                <a:ea typeface="黑体" pitchFamily="2" charset="-122"/>
              </a:rPr>
              <a:t>属性。</a:t>
            </a:r>
            <a:endParaRPr lang="zh-CN" altLang="en-US" b="0" kern="0" dirty="0">
              <a:latin typeface="黑体" pitchFamily="2" charset="-122"/>
              <a:ea typeface="黑体" pitchFamily="2" charset="-122"/>
            </a:endParaRPr>
          </a:p>
          <a:p>
            <a:pPr marL="342900" indent="193675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Arial" pitchFamily="34" charset="0"/>
              <a:buChar char="•"/>
              <a:defRPr/>
            </a:pP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 单元格跨行</a:t>
            </a:r>
            <a:r>
              <a:rPr lang="en-US" altLang="zh-CN" b="0" kern="0" dirty="0" err="1">
                <a:latin typeface="黑体" pitchFamily="2" charset="-122"/>
                <a:ea typeface="黑体" pitchFamily="2" charset="-122"/>
              </a:rPr>
              <a:t>rowspan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(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跨行合并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-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纵向合并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)</a:t>
            </a:r>
          </a:p>
          <a:p>
            <a:pPr marL="342900" indent="193675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Arial" pitchFamily="34" charset="0"/>
              <a:buChar char="•"/>
              <a:defRPr/>
            </a:pP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 单元格跨列</a:t>
            </a:r>
            <a:r>
              <a:rPr lang="en-US" altLang="zh-CN" b="0" kern="0" dirty="0" err="1">
                <a:latin typeface="黑体" pitchFamily="2" charset="-122"/>
                <a:ea typeface="黑体" pitchFamily="2" charset="-122"/>
              </a:rPr>
              <a:t>colspan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(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跨列合并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-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横向合并</a:t>
            </a: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)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b="0" kern="0" dirty="0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b="0" kern="0" dirty="0">
                <a:latin typeface="黑体" pitchFamily="2" charset="-122"/>
                <a:ea typeface="黑体" pitchFamily="2" charset="-122"/>
              </a:rPr>
              <a:t>基本语法：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 &lt;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td </a:t>
            </a:r>
            <a:r>
              <a:rPr lang="en-US" altLang="zh-CN" sz="1800" b="0" kern="0" dirty="0" err="1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rowspan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=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“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”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&gt;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…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&lt;/td</a:t>
            </a:r>
            <a:r>
              <a:rPr lang="en-US" altLang="zh-CN" sz="1800" b="0" kern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&gt;      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&lt;td </a:t>
            </a:r>
            <a:r>
              <a:rPr lang="en-US" altLang="zh-CN" sz="1800" b="0" kern="0" dirty="0" err="1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colspan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=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“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”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&gt;</a:t>
            </a:r>
            <a:r>
              <a:rPr lang="en-US" altLang="zh-CN" sz="1800" b="0" kern="0" dirty="0">
                <a:solidFill>
                  <a:srgbClr val="FF0000"/>
                </a:solidFill>
                <a:latin typeface="+mn-lt"/>
                <a:ea typeface="黑体" pitchFamily="2" charset="-122"/>
              </a:rPr>
              <a:t>…</a:t>
            </a:r>
            <a:r>
              <a:rPr lang="en-US" altLang="zh-CN" sz="1800" b="0" kern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&lt;/td&gt;</a:t>
            </a:r>
          </a:p>
        </p:txBody>
      </p: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1046163" y="3340894"/>
            <a:ext cx="1223962" cy="1079897"/>
            <a:chOff x="431" y="2432"/>
            <a:chExt cx="771" cy="907"/>
          </a:xfrm>
          <a:solidFill>
            <a:srgbClr val="3333FF"/>
          </a:solidFill>
        </p:grpSpPr>
        <p:sp>
          <p:nvSpPr>
            <p:cNvPr id="6" name="Rectangle 4"/>
            <p:cNvSpPr>
              <a:spLocks noChangeArrowheads="1"/>
            </p:cNvSpPr>
            <p:nvPr/>
          </p:nvSpPr>
          <p:spPr bwMode="gray">
            <a:xfrm>
              <a:off x="431" y="2432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gray">
            <a:xfrm>
              <a:off x="431" y="2749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gray">
            <a:xfrm>
              <a:off x="431" y="3021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</p:grpSp>
      <p:sp>
        <p:nvSpPr>
          <p:cNvPr id="9" name="Rectangle 7"/>
          <p:cNvSpPr>
            <a:spLocks noChangeArrowheads="1"/>
          </p:cNvSpPr>
          <p:nvPr/>
        </p:nvSpPr>
        <p:spPr bwMode="gray">
          <a:xfrm>
            <a:off x="3278188" y="3340894"/>
            <a:ext cx="1079500" cy="1079897"/>
          </a:xfrm>
          <a:prstGeom prst="rect">
            <a:avLst/>
          </a:prstGeom>
          <a:solidFill>
            <a:srgbClr val="3333FF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gray">
          <a:xfrm>
            <a:off x="2557464" y="3718322"/>
            <a:ext cx="649287" cy="432197"/>
          </a:xfrm>
          <a:prstGeom prst="rightArrow">
            <a:avLst>
              <a:gd name="adj1" fmla="val 50000"/>
              <a:gd name="adj2" fmla="val 28168"/>
            </a:avLst>
          </a:prstGeom>
          <a:solidFill>
            <a:srgbClr val="FFFF00"/>
          </a:solidFill>
          <a:ln w="38100" algn="ctr">
            <a:solidFill>
              <a:srgbClr val="CC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gray">
          <a:xfrm>
            <a:off x="2616200" y="2419350"/>
            <a:ext cx="279400" cy="1371600"/>
          </a:xfrm>
          <a:custGeom>
            <a:avLst/>
            <a:gdLst/>
            <a:ahLst/>
            <a:cxnLst>
              <a:cxn ang="0">
                <a:pos x="832" y="0"/>
              </a:cxn>
              <a:cxn ang="0">
                <a:pos x="106" y="182"/>
              </a:cxn>
              <a:cxn ang="0">
                <a:pos x="197" y="953"/>
              </a:cxn>
            </a:cxnLst>
            <a:rect l="0" t="0" r="r" b="b"/>
            <a:pathLst>
              <a:path w="832" h="953">
                <a:moveTo>
                  <a:pt x="832" y="0"/>
                </a:moveTo>
                <a:cubicBezTo>
                  <a:pt x="522" y="11"/>
                  <a:pt x="212" y="23"/>
                  <a:pt x="106" y="182"/>
                </a:cubicBezTo>
                <a:cubicBezTo>
                  <a:pt x="0" y="341"/>
                  <a:pt x="182" y="825"/>
                  <a:pt x="197" y="953"/>
                </a:cubicBezTo>
              </a:path>
            </a:pathLst>
          </a:cu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grpSp>
        <p:nvGrpSpPr>
          <p:cNvPr id="12" name="Group 19"/>
          <p:cNvGrpSpPr>
            <a:grpSpLocks/>
          </p:cNvGrpSpPr>
          <p:nvPr/>
        </p:nvGrpSpPr>
        <p:grpSpPr bwMode="auto">
          <a:xfrm>
            <a:off x="4862513" y="2952750"/>
            <a:ext cx="3671887" cy="379810"/>
            <a:chOff x="2699" y="2386"/>
            <a:chExt cx="2313" cy="319"/>
          </a:xfrm>
          <a:solidFill>
            <a:srgbClr val="3333FF"/>
          </a:solidFill>
        </p:grpSpPr>
        <p:sp>
          <p:nvSpPr>
            <p:cNvPr id="13" name="Rectangle 10"/>
            <p:cNvSpPr>
              <a:spLocks noChangeArrowheads="1"/>
            </p:cNvSpPr>
            <p:nvPr/>
          </p:nvSpPr>
          <p:spPr bwMode="gray">
            <a:xfrm>
              <a:off x="2699" y="2387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gray">
            <a:xfrm>
              <a:off x="3470" y="2386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gray">
            <a:xfrm>
              <a:off x="4241" y="2387"/>
              <a:ext cx="771" cy="318"/>
            </a:xfrm>
            <a:prstGeom prst="rect">
              <a:avLst/>
            </a:prstGeom>
            <a:grpFill/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</p:grpSp>
      <p:sp>
        <p:nvSpPr>
          <p:cNvPr id="16" name="AutoShape 13"/>
          <p:cNvSpPr>
            <a:spLocks/>
          </p:cNvSpPr>
          <p:nvPr/>
        </p:nvSpPr>
        <p:spPr bwMode="gray">
          <a:xfrm rot="16200000">
            <a:off x="6508949" y="1758753"/>
            <a:ext cx="377429" cy="3527425"/>
          </a:xfrm>
          <a:prstGeom prst="leftBrace">
            <a:avLst>
              <a:gd name="adj1" fmla="val 58412"/>
              <a:gd name="adj2" fmla="val 50000"/>
            </a:avLst>
          </a:prstGeom>
          <a:noFill/>
          <a:ln w="38100">
            <a:solidFill>
              <a:srgbClr val="CC0000"/>
            </a:solidFill>
            <a:round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17" name="AutoShape 14"/>
          <p:cNvSpPr>
            <a:spLocks noChangeArrowheads="1"/>
          </p:cNvSpPr>
          <p:nvPr/>
        </p:nvSpPr>
        <p:spPr bwMode="gray">
          <a:xfrm rot="5400000">
            <a:off x="6454974" y="3633590"/>
            <a:ext cx="486966" cy="649287"/>
          </a:xfrm>
          <a:prstGeom prst="rightArrow">
            <a:avLst>
              <a:gd name="adj1" fmla="val 50000"/>
              <a:gd name="adj2" fmla="val 25000"/>
            </a:avLst>
          </a:prstGeom>
          <a:solidFill>
            <a:srgbClr val="FFFF00"/>
          </a:solidFill>
          <a:ln w="38100" algn="ctr">
            <a:solidFill>
              <a:srgbClr val="CC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gray">
          <a:xfrm>
            <a:off x="4876800" y="4248150"/>
            <a:ext cx="3671888" cy="378619"/>
          </a:xfrm>
          <a:prstGeom prst="rect">
            <a:avLst/>
          </a:prstGeom>
          <a:solidFill>
            <a:srgbClr val="3333FF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19" name="Freeform 16"/>
          <p:cNvSpPr>
            <a:spLocks/>
          </p:cNvSpPr>
          <p:nvPr/>
        </p:nvSpPr>
        <p:spPr bwMode="gray">
          <a:xfrm rot="21123884">
            <a:off x="5591753" y="2514192"/>
            <a:ext cx="377763" cy="155243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08" y="726"/>
              </a:cxn>
              <a:cxn ang="0">
                <a:pos x="635" y="1225"/>
              </a:cxn>
              <a:cxn ang="0">
                <a:pos x="1451" y="1270"/>
              </a:cxn>
            </a:cxnLst>
            <a:rect l="0" t="0" r="r" b="b"/>
            <a:pathLst>
              <a:path w="1451" h="1316">
                <a:moveTo>
                  <a:pt x="0" y="0"/>
                </a:moveTo>
                <a:cubicBezTo>
                  <a:pt x="151" y="261"/>
                  <a:pt x="302" y="522"/>
                  <a:pt x="408" y="726"/>
                </a:cubicBezTo>
                <a:cubicBezTo>
                  <a:pt x="514" y="930"/>
                  <a:pt x="461" y="1134"/>
                  <a:pt x="635" y="1225"/>
                </a:cubicBezTo>
                <a:cubicBezTo>
                  <a:pt x="809" y="1316"/>
                  <a:pt x="1315" y="1263"/>
                  <a:pt x="1451" y="1270"/>
                </a:cubicBezTo>
              </a:path>
            </a:pathLst>
          </a:custGeom>
          <a:noFill/>
          <a:ln w="38100" cap="flat" cmpd="sng">
            <a:solidFill>
              <a:srgbClr val="0000FA"/>
            </a:solidFill>
            <a:prstDash val="solid"/>
            <a:round/>
            <a:headEnd type="none" w="med" len="med"/>
            <a:tailEnd type="triangle" w="med" len="med"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  <p:sp>
        <p:nvSpPr>
          <p:cNvPr id="20" name="AutoShape 18"/>
          <p:cNvSpPr>
            <a:spLocks/>
          </p:cNvSpPr>
          <p:nvPr/>
        </p:nvSpPr>
        <p:spPr bwMode="gray">
          <a:xfrm>
            <a:off x="2341563" y="3340894"/>
            <a:ext cx="144462" cy="1079897"/>
          </a:xfrm>
          <a:prstGeom prst="rightBrace">
            <a:avLst>
              <a:gd name="adj1" fmla="val 83059"/>
              <a:gd name="adj2" fmla="val 50000"/>
            </a:avLst>
          </a:prstGeom>
          <a:noFill/>
          <a:ln w="38100">
            <a:solidFill>
              <a:srgbClr val="CC0000"/>
            </a:solidFill>
            <a:round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/>
          <a:p>
            <a:pPr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endParaRPr lang="zh-CN" altLang="en-US"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1348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6" grpId="0" animBg="1"/>
      <p:bldP spid="17" grpId="0" animBg="1"/>
      <p:bldP spid="18" grpId="0" animBg="1"/>
      <p:bldP spid="2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设置单元格的属性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 </a:t>
            </a:r>
          </a:p>
        </p:txBody>
      </p:sp>
      <p:sp>
        <p:nvSpPr>
          <p:cNvPr id="46083" name="矩形 5"/>
          <p:cNvSpPr>
            <a:spLocks noChangeArrowheads="1"/>
          </p:cNvSpPr>
          <p:nvPr/>
        </p:nvSpPr>
        <p:spPr bwMode="auto">
          <a:xfrm>
            <a:off x="533400" y="819150"/>
            <a:ext cx="4267200" cy="386259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&lt;!-- edu_11_5_1.html --&gt;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&lt;!</a:t>
            </a:r>
            <a:r>
              <a:rPr lang="en-US" altLang="zh-CN" sz="1200" dirty="0" err="1">
                <a:ea typeface="黑体" pitchFamily="49" charset="-122"/>
              </a:rPr>
              <a:t>doctype</a:t>
            </a:r>
            <a:r>
              <a:rPr lang="en-US" altLang="zh-CN" sz="1200" dirty="0">
                <a:ea typeface="黑体" pitchFamily="49" charset="-122"/>
              </a:rPr>
              <a:t> html&gt;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&lt;html </a:t>
            </a:r>
            <a:r>
              <a:rPr lang="en-US" altLang="zh-CN" sz="1200" dirty="0" err="1">
                <a:ea typeface="黑体" pitchFamily="49" charset="-122"/>
              </a:rPr>
              <a:t>lang</a:t>
            </a:r>
            <a:r>
              <a:rPr lang="en-US" altLang="zh-CN" sz="1200" dirty="0">
                <a:ea typeface="黑体" pitchFamily="49" charset="-122"/>
              </a:rPr>
              <a:t>="en"&gt;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&lt;head</a:t>
            </a:r>
            <a:r>
              <a:rPr lang="en-US" altLang="zh-CN" sz="1200" dirty="0" smtClean="0">
                <a:ea typeface="黑体" pitchFamily="49" charset="-122"/>
              </a:rPr>
              <a:t>&gt;&lt;</a:t>
            </a:r>
            <a:r>
              <a:rPr lang="en-US" altLang="zh-CN" sz="1200" dirty="0">
                <a:ea typeface="黑体" pitchFamily="49" charset="-122"/>
              </a:rPr>
              <a:t>meta charset="UTF-8"&gt;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&lt;title&gt;</a:t>
            </a:r>
            <a:r>
              <a:rPr lang="zh-CN" altLang="en-US" sz="1200" dirty="0">
                <a:ea typeface="黑体" pitchFamily="49" charset="-122"/>
              </a:rPr>
              <a:t>设置单元格跨列、跨行属性</a:t>
            </a:r>
            <a:r>
              <a:rPr lang="en-US" altLang="zh-CN" sz="1200" dirty="0">
                <a:ea typeface="黑体" pitchFamily="49" charset="-122"/>
              </a:rPr>
              <a:t>&lt;/title&gt;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&lt;/head&gt;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&lt;body&gt;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&lt;h3 align="center"&gt;</a:t>
            </a:r>
            <a:r>
              <a:rPr lang="zh-CN" altLang="en-US" sz="1200" dirty="0">
                <a:ea typeface="黑体" pitchFamily="49" charset="-122"/>
              </a:rPr>
              <a:t>设置单元格跨列、跨行属性</a:t>
            </a:r>
            <a:r>
              <a:rPr lang="en-US" altLang="zh-CN" sz="1200" dirty="0">
                <a:ea typeface="黑体" pitchFamily="49" charset="-122"/>
              </a:rPr>
              <a:t>&lt;/h3&gt;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&lt;table border="1" width="500px" align="center" </a:t>
            </a:r>
            <a:r>
              <a:rPr lang="en-US" altLang="zh-CN" sz="1200" dirty="0" err="1">
                <a:ea typeface="黑体" pitchFamily="49" charset="-122"/>
              </a:rPr>
              <a:t>bordercolor</a:t>
            </a:r>
            <a:r>
              <a:rPr lang="en-US" altLang="zh-CN" sz="1200" dirty="0">
                <a:ea typeface="黑体" pitchFamily="49" charset="-122"/>
              </a:rPr>
              <a:t>="#3366ff"&gt;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&lt;caption&gt;</a:t>
            </a:r>
            <a:r>
              <a:rPr lang="zh-CN" altLang="en-US" sz="1200" dirty="0">
                <a:ea typeface="黑体" pitchFamily="49" charset="-122"/>
              </a:rPr>
              <a:t>云计算与物联网会议日程安排表</a:t>
            </a:r>
            <a:r>
              <a:rPr lang="en-US" altLang="zh-CN" sz="1200" dirty="0">
                <a:ea typeface="黑体" pitchFamily="49" charset="-122"/>
              </a:rPr>
              <a:t>&lt;/caption&gt;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</a:t>
            </a:r>
            <a:r>
              <a:rPr lang="en-US" altLang="zh-CN" sz="1200" dirty="0" err="1">
                <a:ea typeface="黑体" pitchFamily="49" charset="-122"/>
              </a:rPr>
              <a:t>tr</a:t>
            </a:r>
            <a:r>
              <a:rPr lang="en-US" altLang="zh-CN" sz="1200" dirty="0">
                <a:ea typeface="黑体" pitchFamily="49" charset="-122"/>
              </a:rPr>
              <a:t> align="center"&gt;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&lt;td </a:t>
            </a:r>
            <a:r>
              <a:rPr lang="en-US" altLang="zh-CN" sz="1200" dirty="0" err="1">
                <a:ea typeface="黑体" pitchFamily="49" charset="-122"/>
              </a:rPr>
              <a:t>colspan</a:t>
            </a:r>
            <a:r>
              <a:rPr lang="en-US" altLang="zh-CN" sz="1200" dirty="0">
                <a:ea typeface="黑体" pitchFamily="49" charset="-122"/>
              </a:rPr>
              <a:t>="2"&gt;</a:t>
            </a:r>
            <a:r>
              <a:rPr lang="zh-CN" altLang="en-US" sz="1200" dirty="0">
                <a:ea typeface="黑体" pitchFamily="49" charset="-122"/>
              </a:rPr>
              <a:t>上午</a:t>
            </a:r>
            <a:r>
              <a:rPr lang="en-US" altLang="zh-CN" sz="1200" dirty="0">
                <a:ea typeface="黑体" pitchFamily="49" charset="-122"/>
              </a:rPr>
              <a:t>&lt;/td&gt;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&lt;td </a:t>
            </a:r>
            <a:r>
              <a:rPr lang="en-US" altLang="zh-CN" sz="1200" dirty="0" err="1">
                <a:ea typeface="黑体" pitchFamily="49" charset="-122"/>
              </a:rPr>
              <a:t>colspan</a:t>
            </a:r>
            <a:r>
              <a:rPr lang="en-US" altLang="zh-CN" sz="1200" dirty="0">
                <a:ea typeface="黑体" pitchFamily="49" charset="-122"/>
              </a:rPr>
              <a:t>="2"&gt;</a:t>
            </a:r>
            <a:r>
              <a:rPr lang="zh-CN" altLang="en-US" sz="1200" dirty="0">
                <a:ea typeface="黑体" pitchFamily="49" charset="-122"/>
              </a:rPr>
              <a:t>下午</a:t>
            </a:r>
            <a:r>
              <a:rPr lang="en-US" altLang="zh-CN" sz="1200" dirty="0">
                <a:ea typeface="黑体" pitchFamily="49" charset="-122"/>
              </a:rPr>
              <a:t>&lt;/td&gt;  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&lt;/</a:t>
            </a:r>
            <a:r>
              <a:rPr lang="en-US" altLang="zh-CN" sz="1200" dirty="0" err="1">
                <a:ea typeface="黑体" pitchFamily="49" charset="-122"/>
              </a:rPr>
              <a:t>tr</a:t>
            </a:r>
            <a:r>
              <a:rPr lang="en-US" altLang="zh-CN" sz="1200" dirty="0">
                <a:ea typeface="黑体" pitchFamily="49" charset="-122"/>
              </a:rPr>
              <a:t>&gt;  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</a:t>
            </a:r>
            <a:r>
              <a:rPr lang="en-US" altLang="zh-CN" sz="1200" dirty="0" err="1">
                <a:ea typeface="黑体" pitchFamily="49" charset="-122"/>
              </a:rPr>
              <a:t>tr</a:t>
            </a:r>
            <a:r>
              <a:rPr lang="en-US" altLang="zh-CN" sz="1200" dirty="0">
                <a:ea typeface="黑体" pitchFamily="49" charset="-122"/>
              </a:rPr>
              <a:t> 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&lt;td&gt;8:00-10:00&lt;/td</a:t>
            </a:r>
            <a:r>
              <a:rPr lang="en-US" altLang="zh-CN" sz="1200" dirty="0" smtClean="0">
                <a:ea typeface="黑体" pitchFamily="49" charset="-122"/>
              </a:rPr>
              <a:t>&gt;&lt;</a:t>
            </a:r>
            <a:r>
              <a:rPr lang="en-US" altLang="zh-CN" sz="1200" dirty="0">
                <a:ea typeface="黑体" pitchFamily="49" charset="-122"/>
              </a:rPr>
              <a:t>td&gt;10:10-12:00 &lt;/td&gt;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&lt;td&gt;14:00-16:00&lt;/td</a:t>
            </a:r>
            <a:r>
              <a:rPr lang="en-US" altLang="zh-CN" sz="1200" dirty="0" smtClean="0">
                <a:ea typeface="黑体" pitchFamily="49" charset="-122"/>
              </a:rPr>
              <a:t>&gt;&lt;</a:t>
            </a:r>
            <a:r>
              <a:rPr lang="en-US" altLang="zh-CN" sz="1200" dirty="0">
                <a:ea typeface="黑体" pitchFamily="49" charset="-122"/>
              </a:rPr>
              <a:t>td&gt;16:10-18:00&lt;/td&gt;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>
                <a:ea typeface="黑体" pitchFamily="49" charset="-122"/>
              </a:rPr>
              <a:t>&lt;/</a:t>
            </a:r>
            <a:r>
              <a:rPr lang="en-US" altLang="zh-CN" sz="1200" dirty="0" err="1">
                <a:ea typeface="黑体" pitchFamily="49" charset="-122"/>
              </a:rPr>
              <a:t>tr</a:t>
            </a:r>
            <a:r>
              <a:rPr lang="en-US" altLang="zh-CN" sz="1200" dirty="0" smtClean="0">
                <a:ea typeface="黑体" pitchFamily="49" charset="-122"/>
              </a:rPr>
              <a:t>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 smtClean="0">
                <a:ea typeface="黑体" pitchFamily="49" charset="-122"/>
              </a:rPr>
              <a:t>&lt;</a:t>
            </a:r>
            <a:r>
              <a:rPr lang="en-US" altLang="zh-CN" sz="1200" dirty="0" err="1" smtClean="0">
                <a:ea typeface="黑体" pitchFamily="49" charset="-122"/>
              </a:rPr>
              <a:t>tr</a:t>
            </a:r>
            <a:r>
              <a:rPr lang="en-US" altLang="zh-CN" sz="1200" dirty="0" smtClean="0">
                <a:ea typeface="黑体" pitchFamily="49" charset="-122"/>
              </a:rPr>
              <a:t> align="center"&gt;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dirty="0" smtClean="0">
                <a:ea typeface="黑体" pitchFamily="49" charset="-122"/>
              </a:rPr>
              <a:t>&lt;td </a:t>
            </a:r>
            <a:r>
              <a:rPr lang="en-US" altLang="zh-CN" sz="1200" dirty="0" err="1" smtClean="0">
                <a:ea typeface="黑体" pitchFamily="49" charset="-122"/>
              </a:rPr>
              <a:t>rowspan</a:t>
            </a:r>
            <a:r>
              <a:rPr lang="en-US" altLang="zh-CN" sz="1200" dirty="0" smtClean="0">
                <a:ea typeface="黑体" pitchFamily="49" charset="-122"/>
              </a:rPr>
              <a:t>="2"&gt;</a:t>
            </a:r>
            <a:r>
              <a:rPr lang="zh-CN" altLang="en-US" sz="1200" dirty="0" smtClean="0">
                <a:ea typeface="黑体" pitchFamily="49" charset="-122"/>
              </a:rPr>
              <a:t>领导讲话 </a:t>
            </a:r>
            <a:r>
              <a:rPr lang="en-US" altLang="zh-CN" sz="1200" dirty="0" smtClean="0">
                <a:ea typeface="黑体" pitchFamily="49" charset="-122"/>
              </a:rPr>
              <a:t>&lt;/td&gt;</a:t>
            </a:r>
            <a:endParaRPr lang="en-US" altLang="zh-CN" sz="1200" dirty="0">
              <a:ea typeface="黑体" pitchFamily="49" charset="-122"/>
            </a:endParaRPr>
          </a:p>
        </p:txBody>
      </p:sp>
      <p:sp>
        <p:nvSpPr>
          <p:cNvPr id="46084" name="矩形 6"/>
          <p:cNvSpPr>
            <a:spLocks noChangeArrowheads="1"/>
          </p:cNvSpPr>
          <p:nvPr/>
        </p:nvSpPr>
        <p:spPr bwMode="auto">
          <a:xfrm>
            <a:off x="4800600" y="800100"/>
            <a:ext cx="4267200" cy="188769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大会主题报告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分会专题报告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 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rowspan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="2"&gt;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总结报告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 align="center"&gt;    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专家报告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分组讨论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 align="center"&gt;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 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colspan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="4"&gt;</a:t>
            </a:r>
            <a:r>
              <a:rPr lang="zh-CN" altLang="en-US" sz="1200" b="0" dirty="0">
                <a:latin typeface="Verdana" pitchFamily="34" charset="0"/>
                <a:ea typeface="黑体" pitchFamily="49" charset="-122"/>
                <a:cs typeface="Verdana" pitchFamily="34" charset="0"/>
              </a:rPr>
              <a:t>全天参观考察无锡国家物联网中心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&lt;/td&gt; </a:t>
            </a:r>
          </a:p>
          <a:p>
            <a:pPr eaLnBrk="0" hangingPunct="0">
              <a:lnSpc>
                <a:spcPts val="1400"/>
              </a:lnSpc>
              <a:buClr>
                <a:srgbClr val="660066"/>
              </a:buClr>
              <a:buSzPct val="100000"/>
              <a:buFont typeface="Wingdings" pitchFamily="2" charset="2"/>
              <a:buNone/>
            </a:pP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2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table</a:t>
            </a: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body</a:t>
            </a:r>
            <a:r>
              <a:rPr lang="en-US" altLang="zh-CN" sz="12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2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html&gt;</a:t>
            </a:r>
          </a:p>
        </p:txBody>
      </p: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0" y="2800350"/>
            <a:ext cx="3136900" cy="1793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34303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11.6 </a:t>
            </a:r>
            <a:r>
              <a:rPr lang="zh-CN" altLang="en-US" dirty="0" smtClean="0"/>
              <a:t>表格嵌套 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145613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   </a:t>
            </a:r>
            <a:r>
              <a:rPr lang="zh-CN" altLang="zh-CN" dirty="0" smtClean="0"/>
              <a:t>表格</a:t>
            </a:r>
            <a:r>
              <a:rPr lang="zh-CN" altLang="zh-CN" dirty="0"/>
              <a:t>嵌套是一种常用的页面布局方式。利用表格嵌套可以设计比较复杂且美观的页面效果。通常情况下，使用表格嵌套时，表格不宜过多使用，否则会降低网站访问速度。表格嵌套一般采用在单元格内嵌套表格。</a:t>
            </a:r>
          </a:p>
        </p:txBody>
      </p:sp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0800" y="2343150"/>
            <a:ext cx="4351338" cy="2322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72419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11.6 </a:t>
            </a:r>
            <a:r>
              <a:rPr lang="zh-CN" altLang="en-US" dirty="0" smtClean="0"/>
              <a:t>表格嵌套</a:t>
            </a:r>
            <a:r>
              <a:rPr lang="en-US" altLang="zh-CN" dirty="0" smtClean="0"/>
              <a:t>-</a:t>
            </a:r>
            <a:r>
              <a:rPr lang="zh-CN" altLang="en-US" dirty="0" smtClean="0"/>
              <a:t>语法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203575" y="800100"/>
            <a:ext cx="3024188" cy="3771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&lt;table&gt;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&lt;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    </a:t>
            </a:r>
            <a:r>
              <a:rPr lang="en-US" altLang="zh-CN" sz="1800" kern="0" dirty="0">
                <a:solidFill>
                  <a:srgbClr val="FF0000"/>
                </a:solidFill>
                <a:latin typeface="Arial" charset="0"/>
                <a:ea typeface="+mn-ea"/>
              </a:rPr>
              <a:t>…</a:t>
            </a:r>
            <a:r>
              <a:rPr lang="zh-CN" altLang="en-US" sz="1800" kern="0" dirty="0">
                <a:solidFill>
                  <a:srgbClr val="FF0000"/>
                </a:solidFill>
                <a:latin typeface="+mn-lt"/>
                <a:ea typeface="+mn-ea"/>
              </a:rPr>
              <a:t>          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&lt;/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&lt;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    </a:t>
            </a:r>
            <a:r>
              <a:rPr lang="en-US" altLang="zh-CN" sz="1800" u="sng" kern="0" dirty="0">
                <a:solidFill>
                  <a:srgbClr val="FF0000"/>
                </a:solidFill>
                <a:latin typeface="+mn-lt"/>
                <a:ea typeface="+mn-ea"/>
              </a:rPr>
              <a:t>&lt;td&gt;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        &lt;table&gt;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endParaRPr lang="en-US" altLang="zh-CN" sz="1800" kern="0" dirty="0">
              <a:solidFill>
                <a:srgbClr val="FF0000"/>
              </a:solidFill>
              <a:latin typeface="+mn-lt"/>
              <a:ea typeface="+mn-ea"/>
            </a:endParaRP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       &lt;/table&gt;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    </a:t>
            </a:r>
            <a:r>
              <a:rPr lang="en-US" altLang="zh-CN" sz="1800" u="sng" kern="0" dirty="0">
                <a:solidFill>
                  <a:srgbClr val="FF0000"/>
                </a:solidFill>
                <a:latin typeface="+mn-lt"/>
                <a:ea typeface="+mn-ea"/>
              </a:rPr>
              <a:t>&lt;/td&gt;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&lt;/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    &lt;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&gt;&lt;/</a:t>
            </a:r>
            <a:r>
              <a:rPr lang="en-US" altLang="zh-CN" sz="1800" kern="0" dirty="0" err="1">
                <a:solidFill>
                  <a:srgbClr val="FF0000"/>
                </a:solidFill>
                <a:latin typeface="+mn-lt"/>
                <a:ea typeface="+mn-ea"/>
              </a:rPr>
              <a:t>tr</a:t>
            </a: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&gt;</a:t>
            </a:r>
          </a:p>
          <a:p>
            <a:pPr marL="182563" indent="-182563" defTabSz="1158875"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ct val="100000"/>
              <a:buFont typeface="Wingdings" pitchFamily="2" charset="2"/>
              <a:buNone/>
              <a:defRPr/>
            </a:pPr>
            <a:r>
              <a:rPr lang="en-US" altLang="zh-CN" sz="1800" kern="0" dirty="0">
                <a:solidFill>
                  <a:srgbClr val="FF0000"/>
                </a:solidFill>
                <a:latin typeface="+mn-lt"/>
                <a:ea typeface="+mn-ea"/>
              </a:rPr>
              <a:t>&lt;/table&gt;</a:t>
            </a:r>
          </a:p>
        </p:txBody>
      </p:sp>
      <p:grpSp>
        <p:nvGrpSpPr>
          <p:cNvPr id="6" name="Group 20"/>
          <p:cNvGrpSpPr>
            <a:grpSpLocks/>
          </p:cNvGrpSpPr>
          <p:nvPr/>
        </p:nvGrpSpPr>
        <p:grpSpPr bwMode="auto">
          <a:xfrm>
            <a:off x="5638800" y="2343150"/>
            <a:ext cx="3238500" cy="1419225"/>
            <a:chOff x="3470" y="2523"/>
            <a:chExt cx="2040" cy="680"/>
          </a:xfrm>
        </p:grpSpPr>
        <p:sp>
          <p:nvSpPr>
            <p:cNvPr id="7" name="AutoShape 18"/>
            <p:cNvSpPr>
              <a:spLocks/>
            </p:cNvSpPr>
            <p:nvPr/>
          </p:nvSpPr>
          <p:spPr bwMode="gray">
            <a:xfrm>
              <a:off x="3470" y="2523"/>
              <a:ext cx="499" cy="453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8" name="AutoShape 19"/>
            <p:cNvSpPr>
              <a:spLocks noChangeArrowheads="1"/>
            </p:cNvSpPr>
            <p:nvPr/>
          </p:nvSpPr>
          <p:spPr bwMode="gray">
            <a:xfrm>
              <a:off x="4830" y="2614"/>
              <a:ext cx="680" cy="589"/>
            </a:xfrm>
            <a:prstGeom prst="wedgeRoundRectCallout">
              <a:avLst>
                <a:gd name="adj1" fmla="val -155736"/>
                <a:gd name="adj2" fmla="val -19269"/>
                <a:gd name="adj3" fmla="val 16667"/>
              </a:avLst>
            </a:prstGeom>
            <a:solidFill>
              <a:srgbClr val="3333FF"/>
            </a:solidFill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r>
                <a:rPr lang="zh-CN" altLang="en-US" dirty="0" smtClean="0">
                  <a:solidFill>
                    <a:schemeClr val="bg1"/>
                  </a:solidFill>
                  <a:ea typeface="黑体" pitchFamily="49" charset="-122"/>
                </a:rPr>
                <a:t>单元格内</a:t>
              </a:r>
              <a:r>
                <a:rPr lang="zh-CN" altLang="en-US" dirty="0">
                  <a:solidFill>
                    <a:schemeClr val="bg1"/>
                  </a:solidFill>
                  <a:ea typeface="黑体" pitchFamily="49" charset="-122"/>
                </a:rPr>
                <a:t>嵌表</a:t>
              </a:r>
              <a:r>
                <a:rPr lang="en-US" altLang="zh-CN" dirty="0">
                  <a:solidFill>
                    <a:schemeClr val="bg1"/>
                  </a:solidFill>
                  <a:ea typeface="黑体" pitchFamily="49" charset="-122"/>
                </a:rPr>
                <a:t>2</a:t>
              </a:r>
            </a:p>
          </p:txBody>
        </p:sp>
      </p:grpSp>
      <p:grpSp>
        <p:nvGrpSpPr>
          <p:cNvPr id="9" name="Group 26"/>
          <p:cNvGrpSpPr>
            <a:grpSpLocks/>
          </p:cNvGrpSpPr>
          <p:nvPr/>
        </p:nvGrpSpPr>
        <p:grpSpPr bwMode="auto">
          <a:xfrm>
            <a:off x="990600" y="971550"/>
            <a:ext cx="1828800" cy="3371850"/>
            <a:chOff x="158" y="808"/>
            <a:chExt cx="1678" cy="3076"/>
          </a:xfrm>
        </p:grpSpPr>
        <p:sp>
          <p:nvSpPr>
            <p:cNvPr id="10" name="AutoShape 24"/>
            <p:cNvSpPr>
              <a:spLocks/>
            </p:cNvSpPr>
            <p:nvPr/>
          </p:nvSpPr>
          <p:spPr bwMode="gray">
            <a:xfrm>
              <a:off x="1437" y="808"/>
              <a:ext cx="399" cy="3076"/>
            </a:xfrm>
            <a:prstGeom prst="leftBrace">
              <a:avLst>
                <a:gd name="adj1" fmla="val 24624"/>
                <a:gd name="adj2" fmla="val 49698"/>
              </a:avLst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endParaRPr lang="zh-CN" altLang="en-US">
                <a:ea typeface="黑体" pitchFamily="49" charset="-122"/>
              </a:endParaRPr>
            </a:p>
          </p:txBody>
        </p:sp>
        <p:sp>
          <p:nvSpPr>
            <p:cNvPr id="11" name="AutoShape 25"/>
            <p:cNvSpPr>
              <a:spLocks noChangeArrowheads="1"/>
            </p:cNvSpPr>
            <p:nvPr/>
          </p:nvSpPr>
          <p:spPr bwMode="gray">
            <a:xfrm>
              <a:off x="158" y="1752"/>
              <a:ext cx="680" cy="589"/>
            </a:xfrm>
            <a:prstGeom prst="wedgeRoundRectCallout">
              <a:avLst>
                <a:gd name="adj1" fmla="val 94704"/>
                <a:gd name="adj2" fmla="val 18083"/>
                <a:gd name="adj3" fmla="val 16667"/>
              </a:avLst>
            </a:prstGeom>
            <a:solidFill>
              <a:srgbClr val="3333FF"/>
            </a:solidFill>
            <a:ln w="38100" algn="ctr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 eaLnBrk="0" hangingPunct="0">
                <a:lnSpc>
                  <a:spcPct val="90000"/>
                </a:lnSpc>
                <a:spcBef>
                  <a:spcPct val="20000"/>
                </a:spcBef>
                <a:buClr>
                  <a:srgbClr val="660066"/>
                </a:buClr>
                <a:buSzPct val="100000"/>
                <a:buFont typeface="Wingdings" pitchFamily="2" charset="2"/>
                <a:buNone/>
                <a:defRPr/>
              </a:pPr>
              <a:r>
                <a:rPr lang="zh-CN" altLang="en-US" dirty="0">
                  <a:solidFill>
                    <a:schemeClr val="bg1"/>
                  </a:solidFill>
                  <a:ea typeface="黑体" pitchFamily="49" charset="-122"/>
                </a:rPr>
                <a:t>表</a:t>
              </a:r>
              <a:r>
                <a:rPr lang="en-US" altLang="zh-CN" dirty="0">
                  <a:solidFill>
                    <a:schemeClr val="bg1"/>
                  </a:solidFill>
                  <a:ea typeface="黑体" pitchFamily="49" charset="-122"/>
                </a:rPr>
                <a:t>1</a:t>
              </a:r>
              <a:endParaRPr lang="zh-CN" altLang="en-US" dirty="0">
                <a:solidFill>
                  <a:schemeClr val="bg1"/>
                </a:solidFill>
                <a:ea typeface="黑体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419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表格嵌套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案例主要代码 </a:t>
            </a:r>
          </a:p>
        </p:txBody>
      </p:sp>
      <p:sp>
        <p:nvSpPr>
          <p:cNvPr id="49154" name="内容占位符 3"/>
          <p:cNvSpPr>
            <a:spLocks noGrp="1"/>
          </p:cNvSpPr>
          <p:nvPr>
            <p:ph idx="1"/>
          </p:nvPr>
        </p:nvSpPr>
        <p:spPr>
          <a:xfrm>
            <a:off x="533401" y="810816"/>
            <a:ext cx="4495800" cy="3970734"/>
          </a:xfrm>
          <a:ln>
            <a:solidFill>
              <a:schemeClr val="bg1"/>
            </a:solidFill>
          </a:ln>
        </p:spPr>
        <p:txBody>
          <a:bodyPr/>
          <a:lstStyle/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&lt;!-- </a:t>
            </a:r>
            <a:r>
              <a:rPr lang="en-US" altLang="zh-CN" sz="1400" dirty="0">
                <a:ea typeface="宋体" charset="-122"/>
              </a:rPr>
              <a:t>edu_11_6_1.html --&gt;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 smtClean="0">
                <a:ea typeface="宋体" charset="-122"/>
              </a:rPr>
              <a:t>&lt;</a:t>
            </a:r>
            <a:r>
              <a:rPr lang="en-US" altLang="zh-CN" sz="1400" dirty="0">
                <a:ea typeface="宋体" charset="-122"/>
              </a:rPr>
              <a:t>head</a:t>
            </a:r>
            <a:r>
              <a:rPr lang="en-US" altLang="zh-CN" sz="1400" dirty="0" smtClean="0">
                <a:ea typeface="宋体" charset="-122"/>
              </a:rPr>
              <a:t>&gt;&lt;</a:t>
            </a:r>
            <a:r>
              <a:rPr lang="en-US" altLang="zh-CN" sz="1400" dirty="0">
                <a:ea typeface="宋体" charset="-122"/>
              </a:rPr>
              <a:t>meta charset="UTF-8"&gt;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&lt;title&gt;</a:t>
            </a:r>
            <a:r>
              <a:rPr lang="zh-CN" altLang="en-US" sz="1400" dirty="0">
                <a:ea typeface="宋体" charset="-122"/>
              </a:rPr>
              <a:t>表格嵌套</a:t>
            </a:r>
            <a:r>
              <a:rPr lang="en-US" altLang="zh-CN" sz="1400" dirty="0">
                <a:ea typeface="宋体" charset="-122"/>
              </a:rPr>
              <a:t>&lt;/title&gt;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&lt;style type="text/</a:t>
            </a:r>
            <a:r>
              <a:rPr lang="en-US" altLang="zh-CN" sz="1400" dirty="0" err="1">
                <a:ea typeface="宋体" charset="-122"/>
              </a:rPr>
              <a:t>css</a:t>
            </a:r>
            <a:r>
              <a:rPr lang="en-US" altLang="zh-CN" sz="1400" dirty="0">
                <a:ea typeface="宋体" charset="-122"/>
              </a:rPr>
              <a:t>"&gt;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 err="1">
                <a:ea typeface="宋体" charset="-122"/>
              </a:rPr>
              <a:t>ul</a:t>
            </a:r>
            <a:r>
              <a:rPr lang="en-US" altLang="zh-CN" sz="1400" dirty="0">
                <a:ea typeface="宋体" charset="-122"/>
              </a:rPr>
              <a:t>{</a:t>
            </a:r>
            <a:r>
              <a:rPr lang="en-US" altLang="zh-CN" sz="1400" dirty="0" err="1">
                <a:ea typeface="宋体" charset="-122"/>
              </a:rPr>
              <a:t>list-style-type:none</a:t>
            </a:r>
            <a:r>
              <a:rPr lang="en-US" altLang="zh-CN" sz="1400" dirty="0">
                <a:ea typeface="宋体" charset="-122"/>
              </a:rPr>
              <a:t>;}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li{width:80px;background:#00ccff;}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p{text-indent:2em;font-size:16px;}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&lt;/style&gt;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&lt;/head&gt;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&lt;body&gt;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&lt;h4 align="center"&gt;</a:t>
            </a:r>
            <a:r>
              <a:rPr lang="zh-CN" altLang="en-US" sz="1400" dirty="0">
                <a:ea typeface="宋体" charset="-122"/>
              </a:rPr>
              <a:t>表格嵌套</a:t>
            </a:r>
            <a:r>
              <a:rPr lang="en-US" altLang="zh-CN" sz="1400" dirty="0">
                <a:ea typeface="宋体" charset="-122"/>
              </a:rPr>
              <a:t>&lt;/h4&gt;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rgbClr val="FF0000"/>
                </a:solidFill>
                <a:ea typeface="宋体" charset="-122"/>
              </a:rPr>
              <a:t>&lt;table width="660px" border="1" align="center" </a:t>
            </a:r>
            <a:r>
              <a:rPr lang="en-US" altLang="zh-CN" sz="1400" dirty="0" err="1">
                <a:solidFill>
                  <a:srgbClr val="FF0000"/>
                </a:solidFill>
                <a:ea typeface="宋体" charset="-122"/>
              </a:rPr>
              <a:t>bordercolor</a:t>
            </a:r>
            <a:r>
              <a:rPr lang="en-US" altLang="zh-CN" sz="1400" dirty="0">
                <a:solidFill>
                  <a:srgbClr val="FF0000"/>
                </a:solidFill>
                <a:ea typeface="宋体" charset="-122"/>
              </a:rPr>
              <a:t>="#3333ff"&gt;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&lt;td width="170px"&gt;&amp;</a:t>
            </a:r>
            <a:r>
              <a:rPr lang="en-US" altLang="zh-CN" sz="1400" dirty="0" err="1">
                <a:ea typeface="宋体" charset="-122"/>
              </a:rPr>
              <a:t>nbsp</a:t>
            </a:r>
            <a:r>
              <a:rPr lang="en-US" altLang="zh-CN" sz="1400" dirty="0">
                <a:ea typeface="宋体" charset="-122"/>
              </a:rPr>
              <a:t>;&lt;/td&gt;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&lt;td width="360px" </a:t>
            </a:r>
            <a:r>
              <a:rPr lang="en-US" altLang="zh-CN" sz="1400" dirty="0" err="1">
                <a:ea typeface="宋体" charset="-122"/>
              </a:rPr>
              <a:t>rowspan</a:t>
            </a:r>
            <a:r>
              <a:rPr lang="en-US" altLang="zh-CN" sz="1400" dirty="0">
                <a:ea typeface="宋体" charset="-122"/>
              </a:rPr>
              <a:t>="3"&gt;&lt;p&gt;</a:t>
            </a:r>
            <a:r>
              <a:rPr lang="zh-CN" altLang="en-US" sz="1400" dirty="0">
                <a:ea typeface="宋体" charset="-122"/>
              </a:rPr>
              <a:t>地铁</a:t>
            </a:r>
            <a:r>
              <a:rPr lang="en-US" altLang="zh-CN" sz="1400" dirty="0">
                <a:ea typeface="宋体" charset="-122"/>
              </a:rPr>
              <a:t>4</a:t>
            </a:r>
            <a:r>
              <a:rPr lang="zh-CN" altLang="en-US" sz="1400" dirty="0">
                <a:ea typeface="宋体" charset="-122"/>
              </a:rPr>
              <a:t>号线横穿南京，</a:t>
            </a:r>
            <a:r>
              <a:rPr lang="en-US" altLang="zh-CN" sz="1400" dirty="0" smtClean="0">
                <a:ea typeface="宋体" charset="-122"/>
              </a:rPr>
              <a:t>……&lt;/</a:t>
            </a:r>
            <a:r>
              <a:rPr lang="en-US" altLang="zh-CN" sz="1400" dirty="0">
                <a:ea typeface="宋体" charset="-122"/>
              </a:rPr>
              <a:t>td&gt;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&lt;td width="120"&gt;</a:t>
            </a:r>
            <a:r>
              <a:rPr lang="zh-CN" altLang="en-US" sz="1400" dirty="0">
                <a:ea typeface="宋体" charset="-122"/>
              </a:rPr>
              <a:t>新闻链接</a:t>
            </a:r>
            <a:r>
              <a:rPr lang="en-US" altLang="zh-CN" sz="1400" dirty="0">
                <a:ea typeface="宋体" charset="-122"/>
              </a:rPr>
              <a:t>&lt;/td&gt;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&lt;/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>
                <a:ea typeface="宋体" charset="-122"/>
              </a:rPr>
              <a:t>&gt;</a:t>
            </a:r>
          </a:p>
          <a:p>
            <a:pPr marL="0" indent="0">
              <a:lnSpc>
                <a:spcPts val="14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zh-CN" sz="1400" dirty="0">
                <a:ea typeface="宋体" charset="-122"/>
              </a:rPr>
              <a:t>&lt;</a:t>
            </a:r>
            <a:r>
              <a:rPr lang="en-US" altLang="zh-CN" sz="1400" dirty="0" err="1">
                <a:ea typeface="宋体" charset="-122"/>
              </a:rPr>
              <a:t>tr</a:t>
            </a:r>
            <a:r>
              <a:rPr lang="en-US" altLang="zh-CN" sz="1400" dirty="0" smtClean="0">
                <a:ea typeface="宋体" charset="-122"/>
              </a:rPr>
              <a:t>&gt;</a:t>
            </a:r>
            <a:r>
              <a:rPr lang="en-US" altLang="zh-CN" sz="14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400" dirty="0">
                <a:solidFill>
                  <a:srgbClr val="FF0000"/>
                </a:solidFill>
                <a:ea typeface="宋体" charset="-122"/>
              </a:rPr>
              <a:t>td</a:t>
            </a:r>
            <a:r>
              <a:rPr lang="en-US" altLang="zh-CN" sz="1400" dirty="0" smtClean="0">
                <a:solidFill>
                  <a:srgbClr val="FF0000"/>
                </a:solidFill>
                <a:ea typeface="宋体" charset="-122"/>
              </a:rPr>
              <a:t>&gt;&lt;</a:t>
            </a:r>
            <a:r>
              <a:rPr lang="en-US" altLang="zh-CN" sz="1400" dirty="0">
                <a:solidFill>
                  <a:srgbClr val="FF0000"/>
                </a:solidFill>
                <a:ea typeface="宋体" charset="-122"/>
              </a:rPr>
              <a:t>table width="100%" border="1" </a:t>
            </a:r>
            <a:r>
              <a:rPr lang="en-US" altLang="zh-CN" sz="1400" dirty="0" err="1">
                <a:solidFill>
                  <a:srgbClr val="FF0000"/>
                </a:solidFill>
                <a:ea typeface="宋体" charset="-122"/>
              </a:rPr>
              <a:t>bordercolor</a:t>
            </a:r>
            <a:r>
              <a:rPr lang="en-US" altLang="zh-CN" sz="1400" dirty="0">
                <a:solidFill>
                  <a:srgbClr val="FF0000"/>
                </a:solidFill>
                <a:ea typeface="宋体" charset="-122"/>
              </a:rPr>
              <a:t>="#33ff99"&gt;</a:t>
            </a:r>
          </a:p>
          <a:p>
            <a:pPr>
              <a:lnSpc>
                <a:spcPts val="1400"/>
              </a:lnSpc>
              <a:buFont typeface="Wingdings" pitchFamily="2" charset="2"/>
              <a:buNone/>
            </a:pPr>
            <a:endParaRPr lang="zh-CN" altLang="en-US" sz="1400" dirty="0" smtClean="0">
              <a:ea typeface="宋体" charset="-122"/>
            </a:endParaRPr>
          </a:p>
        </p:txBody>
      </p:sp>
      <p:sp>
        <p:nvSpPr>
          <p:cNvPr id="49155" name="矩形 4"/>
          <p:cNvSpPr>
            <a:spLocks noChangeArrowheads="1"/>
          </p:cNvSpPr>
          <p:nvPr/>
        </p:nvSpPr>
        <p:spPr bwMode="auto">
          <a:xfrm>
            <a:off x="5105400" y="800100"/>
            <a:ext cx="3886200" cy="3862596"/>
          </a:xfrm>
          <a:prstGeom prst="rect">
            <a:avLst/>
          </a:prstGeom>
          <a:noFill/>
          <a:ln w="9525">
            <a:solidFill>
              <a:srgbClr val="3333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dirty="0" smtClean="0">
                <a:solidFill>
                  <a:srgbClr val="FF0000"/>
                </a:solidFill>
              </a:rPr>
              <a:t>&lt;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solidFill>
                  <a:srgbClr val="FF0000"/>
                </a:solidFill>
                <a:latin typeface="Verdana" pitchFamily="34" charset="0"/>
                <a:cs typeface="Verdana" pitchFamily="34" charset="0"/>
              </a:rPr>
              <a:t>科技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solidFill>
                  <a:srgbClr val="FF0000"/>
                </a:solidFill>
                <a:latin typeface="Verdana" pitchFamily="34" charset="0"/>
                <a:cs typeface="Verdana" pitchFamily="34" charset="0"/>
              </a:rPr>
              <a:t>财经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td&gt;</a:t>
            </a:r>
            <a:r>
              <a:rPr lang="zh-CN" altLang="en-US" sz="1400" b="0" dirty="0">
                <a:solidFill>
                  <a:srgbClr val="FF0000"/>
                </a:solidFill>
                <a:latin typeface="Verdana" pitchFamily="34" charset="0"/>
                <a:cs typeface="Verdana" pitchFamily="34" charset="0"/>
              </a:rPr>
              <a:t>探索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 err="1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&lt;/table&gt;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&lt;/td&gt;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&lt;td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rowspan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="2"&gt;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ul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&lt;li&gt;&lt;a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href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="http://www.baidu.com"&gt;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百度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&lt;/a&gt;&lt;/li&gt;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&lt;li&gt;&lt;a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href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="http://www.163.com"&gt;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网易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&lt;/a&gt;&lt;/li&gt;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&lt;li&gt;&lt;a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href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="http://www.sina.com"&gt;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新浪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&lt;/a&gt;&lt;/li&gt;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&lt;li&gt;&lt;a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href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="http://www.sohu.com"&gt;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搜弧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&lt;/a&gt;&lt;/li&gt;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ul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td&gt;&amp;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nbsp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;&lt;/td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&gt;&lt;/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tr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&lt;/table&gt;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&lt;/body&gt;</a:t>
            </a:r>
          </a:p>
          <a:p>
            <a:pPr>
              <a:lnSpc>
                <a:spcPts val="1400"/>
              </a:lnSpc>
              <a:spcAft>
                <a:spcPts val="0"/>
              </a:spcAft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xmlns="" val="112694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/>
              <a:t>11.7 </a:t>
            </a:r>
            <a:r>
              <a:rPr lang="zh-CN" altLang="en-US" sz="2800" dirty="0" smtClean="0"/>
              <a:t>综合实例 </a:t>
            </a:r>
          </a:p>
        </p:txBody>
      </p:sp>
      <p:sp>
        <p:nvSpPr>
          <p:cNvPr id="50179" name="TextBox 5"/>
          <p:cNvSpPr txBox="1">
            <a:spLocks noChangeArrowheads="1"/>
          </p:cNvSpPr>
          <p:nvPr/>
        </p:nvSpPr>
        <p:spPr bwMode="auto">
          <a:xfrm>
            <a:off x="5791200" y="1047750"/>
            <a:ext cx="3048000" cy="2462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dirty="0" smtClean="0">
                <a:ea typeface="黑体" pitchFamily="49" charset="-122"/>
              </a:rPr>
              <a:t>    </a:t>
            </a:r>
            <a:r>
              <a:rPr lang="zh-CN" altLang="zh-CN" dirty="0" smtClean="0">
                <a:ea typeface="黑体" pitchFamily="49" charset="-122"/>
              </a:rPr>
              <a:t>以</a:t>
            </a:r>
            <a:r>
              <a:rPr lang="zh-CN" altLang="zh-CN" dirty="0">
                <a:ea typeface="黑体" pitchFamily="49" charset="-122"/>
              </a:rPr>
              <a:t>“医疗机械公司”网站为例，利用表格进行公司网站首页的布局设计，使用表格标记及标记属性的设置来美化表格，设计效果</a:t>
            </a:r>
            <a:r>
              <a:rPr lang="zh-CN" altLang="zh-CN" dirty="0" smtClean="0">
                <a:ea typeface="黑体" pitchFamily="49" charset="-122"/>
              </a:rPr>
              <a:t>如</a:t>
            </a:r>
            <a:r>
              <a:rPr lang="zh-CN" altLang="en-US" dirty="0" smtClean="0">
                <a:ea typeface="黑体" pitchFamily="49" charset="-122"/>
              </a:rPr>
              <a:t>左</a:t>
            </a:r>
            <a:r>
              <a:rPr lang="zh-CN" altLang="zh-CN" dirty="0" smtClean="0">
                <a:ea typeface="黑体" pitchFamily="49" charset="-122"/>
              </a:rPr>
              <a:t>图所</a:t>
            </a:r>
            <a:r>
              <a:rPr lang="zh-CN" altLang="zh-CN" dirty="0">
                <a:ea typeface="黑体" pitchFamily="49" charset="-122"/>
              </a:rPr>
              <a:t>示。</a:t>
            </a:r>
          </a:p>
        </p:txBody>
      </p:sp>
      <p:pic>
        <p:nvPicPr>
          <p:cNvPr id="6" name="图片 5" descr="医疗机械公司网站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2000" y="914400"/>
            <a:ext cx="4648200" cy="3602933"/>
          </a:xfrm>
          <a:prstGeom prst="rect">
            <a:avLst/>
          </a:prstGeom>
          <a:noFill/>
          <a:ln w="6350" cmpd="sng">
            <a:solidFill>
              <a:srgbClr val="000000"/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35386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10.1.2 </a:t>
            </a:r>
            <a:r>
              <a:rPr lang="zh-CN" altLang="zh-CN" dirty="0"/>
              <a:t>“三行二列”、“三行三列”</a:t>
            </a:r>
            <a:r>
              <a:rPr lang="zh-CN" altLang="zh-CN" dirty="0" smtClean="0"/>
              <a:t>模式</a:t>
            </a:r>
            <a:endParaRPr lang="zh-CN" altLang="en-US" dirty="0" smtClean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8534400" cy="115133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</a:t>
            </a:r>
            <a:r>
              <a:rPr lang="zh-CN" altLang="zh-CN" dirty="0" smtClean="0"/>
              <a:t>此</a:t>
            </a:r>
            <a:r>
              <a:rPr lang="zh-CN" altLang="zh-CN" dirty="0"/>
              <a:t>模式特点是先将整个页面水平分成三个区域，再将中间区域分成两列或三</a:t>
            </a:r>
            <a:r>
              <a:rPr lang="zh-CN" altLang="zh-CN" dirty="0" smtClean="0"/>
              <a:t>列</a:t>
            </a:r>
            <a:r>
              <a:rPr lang="zh-CN" altLang="en-US" dirty="0" smtClean="0"/>
              <a:t>。分别进行</a:t>
            </a:r>
            <a:r>
              <a:rPr lang="en-US" altLang="zh-CN" dirty="0" smtClean="0"/>
              <a:t>DIV</a:t>
            </a:r>
            <a:r>
              <a:rPr lang="zh-CN" altLang="en-US" dirty="0" smtClean="0"/>
              <a:t>分区设计，写出</a:t>
            </a:r>
            <a:r>
              <a:rPr lang="en-US" altLang="zh-CN" dirty="0" smtClean="0"/>
              <a:t>DIV</a:t>
            </a:r>
            <a:r>
              <a:rPr lang="zh-CN" altLang="en-US" dirty="0" smtClean="0"/>
              <a:t>结构代码和</a:t>
            </a:r>
            <a:r>
              <a:rPr lang="en-US" altLang="zh-CN" dirty="0" smtClean="0"/>
              <a:t>CSS</a:t>
            </a:r>
            <a:r>
              <a:rPr lang="zh-CN" altLang="en-US" dirty="0" smtClean="0"/>
              <a:t>样式文件。</a:t>
            </a:r>
            <a:endParaRPr lang="zh-CN" altLang="zh-CN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-4399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638300" y="2241254"/>
          <a:ext cx="5867400" cy="2387896"/>
        </p:xfrm>
        <a:graphic>
          <a:graphicData uri="http://schemas.openxmlformats.org/presentationml/2006/ole">
            <p:oleObj spid="_x0000_s3078" name="Visio" r:id="rId3" imgW="7054596" imgH="3838651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30850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/>
              <a:t>11.7 </a:t>
            </a:r>
            <a:r>
              <a:rPr lang="zh-CN" altLang="en-US" sz="2800" dirty="0" smtClean="0"/>
              <a:t>综合实例 </a:t>
            </a:r>
          </a:p>
        </p:txBody>
      </p:sp>
      <p:sp>
        <p:nvSpPr>
          <p:cNvPr id="50179" name="TextBox 5"/>
          <p:cNvSpPr txBox="1">
            <a:spLocks noChangeArrowheads="1"/>
          </p:cNvSpPr>
          <p:nvPr/>
        </p:nvSpPr>
        <p:spPr bwMode="auto">
          <a:xfrm>
            <a:off x="533400" y="819150"/>
            <a:ext cx="853440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首页页面表格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布局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采用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行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zh-CN" b="0" dirty="0">
                <a:latin typeface="微软雅黑" pitchFamily="34" charset="-122"/>
                <a:ea typeface="微软雅黑" pitchFamily="34" charset="-122"/>
              </a:rPr>
              <a:t>列表格进行页面布局，在表格布局中使用单元格跨行、跨列合并以及单元格嵌套表格等方法完成页面布局设计，其效果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如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下</a:t>
            </a:r>
            <a:r>
              <a:rPr lang="zh-CN" altLang="zh-CN" b="0" dirty="0" smtClean="0">
                <a:latin typeface="微软雅黑" pitchFamily="34" charset="-122"/>
                <a:ea typeface="微软雅黑" pitchFamily="34" charset="-122"/>
              </a:rPr>
              <a:t>图所示。</a:t>
            </a:r>
            <a:endParaRPr lang="zh-CN" altLang="zh-CN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54588938"/>
              </p:ext>
            </p:extLst>
          </p:nvPr>
        </p:nvGraphicFramePr>
        <p:xfrm>
          <a:off x="2362200" y="2171700"/>
          <a:ext cx="5486400" cy="2288614"/>
        </p:xfrm>
        <a:graphic>
          <a:graphicData uri="http://schemas.openxmlformats.org/presentationml/2006/ole">
            <p:oleObj spid="_x0000_s1046" name="Visio" r:id="rId3" imgW="5584314" imgH="4779794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21512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/>
              <a:t>11.7 </a:t>
            </a:r>
            <a:r>
              <a:rPr lang="zh-CN" altLang="en-US" sz="2800" dirty="0" smtClean="0"/>
              <a:t>综合实例 </a:t>
            </a:r>
          </a:p>
        </p:txBody>
      </p:sp>
      <p:sp>
        <p:nvSpPr>
          <p:cNvPr id="50179" name="TextBox 5"/>
          <p:cNvSpPr txBox="1">
            <a:spLocks noChangeArrowheads="1"/>
          </p:cNvSpPr>
          <p:nvPr/>
        </p:nvSpPr>
        <p:spPr bwMode="auto">
          <a:xfrm>
            <a:off x="533400" y="819150"/>
            <a:ext cx="8534400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nl-NL" altLang="zh-CN" dirty="0">
                <a:latin typeface="+mj-ea"/>
                <a:ea typeface="+mj-ea"/>
              </a:rPr>
              <a:t>2.</a:t>
            </a:r>
            <a:r>
              <a:rPr lang="zh-CN" altLang="zh-CN" dirty="0">
                <a:latin typeface="+mj-ea"/>
                <a:ea typeface="+mj-ea"/>
              </a:rPr>
              <a:t>网站首页</a:t>
            </a:r>
            <a:r>
              <a:rPr lang="nl-NL" altLang="zh-CN" dirty="0">
                <a:latin typeface="+mj-ea"/>
                <a:ea typeface="+mj-ea"/>
              </a:rPr>
              <a:t>HTML</a:t>
            </a:r>
            <a:r>
              <a:rPr lang="zh-CN" altLang="zh-CN" dirty="0">
                <a:latin typeface="+mj-ea"/>
                <a:ea typeface="+mj-ea"/>
              </a:rPr>
              <a:t>代码</a:t>
            </a:r>
            <a:r>
              <a:rPr lang="zh-CN" altLang="zh-CN" dirty="0" smtClean="0">
                <a:latin typeface="+mj-ea"/>
                <a:ea typeface="+mj-ea"/>
              </a:rPr>
              <a:t>设计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表格第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行、第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23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及第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行跨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列合并，其中第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行再嵌套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个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列的表格。第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行第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列跨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行合并。其余在相关单元格中根据需要插入图层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和其它信息即可。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     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具体实现代码参照案</a:t>
            </a:r>
            <a:r>
              <a:rPr lang="nl-NL" altLang="zh-CN" b="0" dirty="0" smtClean="0">
                <a:latin typeface="微软雅黑" pitchFamily="34" charset="-122"/>
                <a:ea typeface="微软雅黑" pitchFamily="34" charset="-122"/>
              </a:rPr>
              <a:t>edu_11_8_2.html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</a:rPr>
              <a:t>和样式表文件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</a:rPr>
              <a:t>edu_11_8_1.css。</a:t>
            </a:r>
            <a:endParaRPr lang="zh-CN" altLang="en-US" b="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1512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本章小结 </a:t>
            </a:r>
          </a:p>
        </p:txBody>
      </p:sp>
      <p:sp>
        <p:nvSpPr>
          <p:cNvPr id="5222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1"/>
            <a:ext cx="8509000" cy="38100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zh-CN" dirty="0"/>
              <a:t>本章主要介绍了设计表格所有标记和标记属性。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zh-CN" dirty="0"/>
              <a:t>在进行表格设计，需要考虑好表格的对齐方式设计。表格的对齐方式分三类：表格</a:t>
            </a:r>
            <a:r>
              <a:rPr lang="en-US" altLang="zh-CN" dirty="0"/>
              <a:t>table</a:t>
            </a:r>
            <a:r>
              <a:rPr lang="zh-CN" altLang="zh-CN" dirty="0"/>
              <a:t>标记的</a:t>
            </a:r>
            <a:r>
              <a:rPr lang="en-US" altLang="zh-CN" dirty="0"/>
              <a:t>align</a:t>
            </a:r>
            <a:r>
              <a:rPr lang="zh-CN" altLang="zh-CN" dirty="0"/>
              <a:t>属性、行</a:t>
            </a:r>
            <a:r>
              <a:rPr lang="en-US" altLang="zh-CN" dirty="0" err="1"/>
              <a:t>tr</a:t>
            </a:r>
            <a:r>
              <a:rPr lang="zh-CN" altLang="zh-CN" dirty="0"/>
              <a:t>标记的</a:t>
            </a:r>
            <a:r>
              <a:rPr lang="en-US" altLang="zh-CN" dirty="0"/>
              <a:t>align</a:t>
            </a:r>
            <a:r>
              <a:rPr lang="zh-CN" altLang="zh-CN" dirty="0"/>
              <a:t>和</a:t>
            </a:r>
            <a:r>
              <a:rPr lang="en-US" altLang="zh-CN" dirty="0" err="1"/>
              <a:t>valign</a:t>
            </a:r>
            <a:r>
              <a:rPr lang="zh-CN" altLang="zh-CN" dirty="0"/>
              <a:t>、列（单元格）</a:t>
            </a:r>
            <a:r>
              <a:rPr lang="en-US" altLang="zh-CN" dirty="0"/>
              <a:t>td</a:t>
            </a:r>
            <a:r>
              <a:rPr lang="zh-CN" altLang="zh-CN" dirty="0"/>
              <a:t>标记的</a:t>
            </a:r>
            <a:r>
              <a:rPr lang="en-US" altLang="zh-CN" dirty="0"/>
              <a:t>align</a:t>
            </a:r>
            <a:r>
              <a:rPr lang="zh-CN" altLang="zh-CN" dirty="0"/>
              <a:t>和</a:t>
            </a:r>
            <a:r>
              <a:rPr lang="en-US" altLang="zh-CN" dirty="0" err="1"/>
              <a:t>valign</a:t>
            </a:r>
            <a:r>
              <a:rPr lang="zh-CN" altLang="zh-CN" dirty="0"/>
              <a:t>。这些属性的设置如果使用</a:t>
            </a:r>
            <a:r>
              <a:rPr lang="en-US" altLang="zh-CN" dirty="0"/>
              <a:t>CSS</a:t>
            </a:r>
            <a:r>
              <a:rPr lang="zh-CN" altLang="zh-CN" dirty="0"/>
              <a:t>样式进行定义，效果更好。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zh-CN" dirty="0"/>
              <a:t>设计表格的背景颜色与背景图像时，最好采用</a:t>
            </a:r>
            <a:r>
              <a:rPr lang="en-US" altLang="zh-CN" dirty="0"/>
              <a:t>CSS</a:t>
            </a:r>
            <a:r>
              <a:rPr lang="zh-CN" altLang="zh-CN" dirty="0"/>
              <a:t>样式表，这样效果更易控制。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zh-CN" dirty="0"/>
              <a:t>由于表格的单元格内的内容不同，如果插入大的图像或视频文件时网络延迟会很大，易造成网页打不开，影响网站的正常访问。通常采用表格进行布局时，会使用表格嵌套来细化页面布局。表格嵌套时，必须在单元格中嵌入表格。</a:t>
            </a:r>
          </a:p>
        </p:txBody>
      </p:sp>
    </p:spTree>
    <p:extLst>
      <p:ext uri="{BB962C8B-B14F-4D97-AF65-F5344CB8AC3E}">
        <p14:creationId xmlns:p14="http://schemas.microsoft.com/office/powerpoint/2010/main" xmlns="" val="55825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90600" y="114301"/>
            <a:ext cx="7772400" cy="516731"/>
          </a:xfrm>
        </p:spPr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12</a:t>
            </a:r>
            <a:r>
              <a:rPr lang="zh-CN" altLang="en-US" dirty="0" smtClean="0"/>
              <a:t>章 表单</a:t>
            </a:r>
            <a:r>
              <a:rPr lang="en-US" altLang="zh-CN" dirty="0" smtClean="0"/>
              <a:t>(</a:t>
            </a:r>
            <a:r>
              <a:rPr lang="en-US" altLang="zh-CN" dirty="0" smtClean="0">
                <a:ea typeface="宋体" charset="-122"/>
              </a:rPr>
              <a:t>2</a:t>
            </a:r>
            <a:r>
              <a:rPr lang="zh-CN" altLang="en-US" dirty="0" smtClean="0">
                <a:ea typeface="宋体" charset="-122"/>
              </a:rPr>
              <a:t>课时</a:t>
            </a:r>
            <a:r>
              <a:rPr lang="en-US" altLang="zh-CN" dirty="0" smtClean="0">
                <a:ea typeface="宋体" charset="-122"/>
              </a:rPr>
              <a:t>)</a:t>
            </a:r>
            <a:endParaRPr lang="zh-CN" altLang="en-US" dirty="0" smtClean="0"/>
          </a:p>
        </p:txBody>
      </p:sp>
      <p:pic>
        <p:nvPicPr>
          <p:cNvPr id="1027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850106"/>
            <a:ext cx="7543800" cy="2788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38600" y="3657600"/>
            <a:ext cx="4876800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圆角矩形标注 8"/>
          <p:cNvSpPr/>
          <p:nvPr/>
        </p:nvSpPr>
        <p:spPr bwMode="auto">
          <a:xfrm>
            <a:off x="990600" y="3886200"/>
            <a:ext cx="2667000" cy="571500"/>
          </a:xfrm>
          <a:prstGeom prst="wedgeRoundRectCallout">
            <a:avLst>
              <a:gd name="adj1" fmla="val -15935"/>
              <a:gd name="adj2" fmla="val -133691"/>
              <a:gd name="adj3" fmla="val 16667"/>
            </a:avLst>
          </a:prstGeom>
          <a:solidFill>
            <a:srgbClr val="0000FA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r>
              <a:rPr lang="zh-CN" altLang="en-US" sz="1800" dirty="0">
                <a:solidFill>
                  <a:schemeClr val="bg1"/>
                </a:solidFill>
                <a:ea typeface="黑体" pitchFamily="49" charset="-122"/>
              </a:rPr>
              <a:t>这是采用表单</a:t>
            </a:r>
            <a:endParaRPr lang="en-US" altLang="zh-CN" sz="1800" dirty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r>
              <a:rPr lang="zh-CN" altLang="en-US" sz="1800" dirty="0">
                <a:solidFill>
                  <a:schemeClr val="bg1"/>
                </a:solidFill>
                <a:ea typeface="黑体" pitchFamily="49" charset="-122"/>
              </a:rPr>
              <a:t>制作的页面</a:t>
            </a:r>
          </a:p>
        </p:txBody>
      </p:sp>
    </p:spTree>
    <p:extLst>
      <p:ext uri="{BB962C8B-B14F-4D97-AF65-F5344CB8AC3E}">
        <p14:creationId xmlns:p14="http://schemas.microsoft.com/office/powerpoint/2010/main" xmlns="" val="309936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本章学习目标</a:t>
            </a:r>
          </a:p>
        </p:txBody>
      </p:sp>
      <p:sp>
        <p:nvSpPr>
          <p:cNvPr id="15362" name="Rectangle 1"/>
          <p:cNvSpPr>
            <a:spLocks noChangeArrowheads="1"/>
          </p:cNvSpPr>
          <p:nvPr/>
        </p:nvSpPr>
        <p:spPr bwMode="auto">
          <a:xfrm>
            <a:off x="533400" y="789238"/>
            <a:ext cx="8458200" cy="3139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  <a:tabLst>
                <a:tab pos="711200" algn="l"/>
              </a:tabLst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主要内容：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理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解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Web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网页中表单的概念与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作用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掌握表单结构语法及属性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掌握表单元素标记语法及属性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掌握域和域标题标记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学会综合运用表单及表单元素设计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Web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网页。</a:t>
            </a:r>
          </a:p>
        </p:txBody>
      </p:sp>
    </p:spTree>
    <p:extLst>
      <p:ext uri="{BB962C8B-B14F-4D97-AF65-F5344CB8AC3E}">
        <p14:creationId xmlns:p14="http://schemas.microsoft.com/office/powerpoint/2010/main" xmlns="" val="310457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表单概述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3860006"/>
          </a:xfrm>
        </p:spPr>
        <p:txBody>
          <a:bodyPr/>
          <a:lstStyle/>
          <a:p>
            <a:pPr marL="0" indent="457200">
              <a:buNone/>
            </a:pPr>
            <a:r>
              <a:rPr lang="en-US" altLang="zh-CN" dirty="0" smtClean="0"/>
              <a:t>  </a:t>
            </a:r>
            <a:r>
              <a:rPr lang="zh-CN" altLang="zh-CN" dirty="0" smtClean="0"/>
              <a:t>表</a:t>
            </a:r>
            <a:r>
              <a:rPr lang="zh-CN" altLang="zh-CN" dirty="0"/>
              <a:t>单是较为复杂的</a:t>
            </a:r>
            <a:r>
              <a:rPr lang="en-US" altLang="zh-CN" dirty="0"/>
              <a:t>HTML</a:t>
            </a:r>
            <a:r>
              <a:rPr lang="zh-CN" altLang="zh-CN" dirty="0"/>
              <a:t>元素，经常与脚本、动态网页、后台数据处理等结合在一起使用，是设计动态网页的必备元素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45720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zh-CN" dirty="0" smtClean="0"/>
              <a:t>利用</a:t>
            </a:r>
            <a:r>
              <a:rPr lang="zh-CN" altLang="zh-CN" dirty="0"/>
              <a:t>表单可以在</a:t>
            </a:r>
            <a:r>
              <a:rPr lang="en-US" altLang="zh-CN" dirty="0"/>
              <a:t>HTML</a:t>
            </a:r>
            <a:r>
              <a:rPr lang="zh-CN" altLang="zh-CN" dirty="0"/>
              <a:t>页面中插入一些表单控件</a:t>
            </a:r>
            <a:r>
              <a:rPr lang="en-US" altLang="zh-CN" dirty="0"/>
              <a:t>(</a:t>
            </a:r>
            <a:r>
              <a:rPr lang="zh-CN" altLang="zh-CN" dirty="0"/>
              <a:t>元素</a:t>
            </a:r>
            <a:r>
              <a:rPr lang="en-US" altLang="zh-CN" dirty="0"/>
              <a:t>)</a:t>
            </a:r>
            <a:r>
              <a:rPr lang="zh-CN" altLang="zh-CN" dirty="0"/>
              <a:t>，如文本框、提交按钮、重置按钮、单选按钮、复选框、下拉列表框等，完成各类信息的采集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zh-CN" dirty="0"/>
              <a:t>基本语</a:t>
            </a:r>
            <a:r>
              <a:rPr lang="zh-CN" altLang="zh-CN" dirty="0" smtClean="0"/>
              <a:t>法</a:t>
            </a:r>
            <a:r>
              <a:rPr lang="zh-CN" altLang="en-US" dirty="0" smtClean="0"/>
              <a:t>：</a:t>
            </a:r>
            <a:endParaRPr lang="zh-CN" altLang="zh-CN" dirty="0"/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dirty="0">
                <a:ea typeface="宋体" charset="-122"/>
              </a:rPr>
              <a:t> </a:t>
            </a:r>
            <a:r>
              <a:rPr lang="en-US" altLang="zh-CN" dirty="0" smtClean="0"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form method="post" action=""&gt;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&lt;input type="text" name=""&gt;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name="" rows="" cols=""&gt;&lt;/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&lt;select name=""&gt;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option value="" selected&gt; &lt;/option 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select&gt;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form&gt;</a:t>
            </a:r>
            <a:endParaRPr lang="en-US" altLang="zh-CN" sz="1800" dirty="0" smtClean="0">
              <a:solidFill>
                <a:srgbClr val="FF0000"/>
              </a:solidFill>
            </a:endParaRPr>
          </a:p>
          <a:p>
            <a:pPr marL="0" indent="457200">
              <a:buNone/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xmlns="" val="179444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98821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表单概述</a:t>
            </a:r>
          </a:p>
        </p:txBody>
      </p:sp>
      <p:sp>
        <p:nvSpPr>
          <p:cNvPr id="3" name="矩形 2"/>
          <p:cNvSpPr/>
          <p:nvPr/>
        </p:nvSpPr>
        <p:spPr>
          <a:xfrm>
            <a:off x="533401" y="819150"/>
            <a:ext cx="4800599" cy="3683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 smtClean="0"/>
              <a:t>&lt;!-- edu_12_1_1.html 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&lt;!</a:t>
            </a:r>
            <a:r>
              <a:rPr lang="en-US" altLang="zh-CN" sz="1400" dirty="0" err="1" smtClean="0"/>
              <a:t>doctype</a:t>
            </a:r>
            <a:r>
              <a:rPr lang="en-US" altLang="zh-CN" sz="1400" dirty="0" smtClean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&lt;html </a:t>
            </a:r>
            <a:r>
              <a:rPr lang="en-US" altLang="zh-CN" sz="1400" dirty="0" err="1" smtClean="0"/>
              <a:t>lang</a:t>
            </a:r>
            <a:r>
              <a:rPr lang="en-US" altLang="zh-CN" sz="1400" dirty="0" smtClean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&lt;meta </a:t>
            </a:r>
            <a:r>
              <a:rPr lang="en-US" altLang="zh-CN" sz="1400" dirty="0" err="1" smtClean="0"/>
              <a:t>charset</a:t>
            </a:r>
            <a:r>
              <a:rPr lang="en-US" altLang="zh-CN" sz="1400" dirty="0" smtClean="0"/>
              <a:t>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&lt;title&gt;</a:t>
            </a:r>
            <a:r>
              <a:rPr lang="zh-CN" altLang="en-US" sz="1400" dirty="0" smtClean="0"/>
              <a:t>表单的使用实例</a:t>
            </a:r>
            <a:r>
              <a:rPr lang="en-US" altLang="zh-CN" sz="1400" dirty="0" smtClean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&lt;form name="form1" method="post" action="</a:t>
            </a:r>
            <a:r>
              <a:rPr lang="en-US" altLang="zh-CN" sz="1400" dirty="0" err="1" smtClean="0"/>
              <a:t>form_action.jsp</a:t>
            </a:r>
            <a:r>
              <a:rPr lang="en-US" altLang="zh-CN" sz="1400" dirty="0" smtClean="0"/>
              <a:t>" </a:t>
            </a:r>
            <a:r>
              <a:rPr lang="en-US" altLang="zh-CN" sz="1400" dirty="0" err="1" smtClean="0"/>
              <a:t>enctype</a:t>
            </a:r>
            <a:r>
              <a:rPr lang="en-US" altLang="zh-CN" sz="1400" dirty="0" smtClean="0"/>
              <a:t>="text/plain"&gt;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&lt;h3&gt;</a:t>
            </a:r>
            <a:r>
              <a:rPr lang="zh-CN" altLang="en-US" sz="1400" dirty="0" smtClean="0"/>
              <a:t>输入课程成绩</a:t>
            </a:r>
            <a:r>
              <a:rPr lang="en-US" altLang="zh-CN" sz="1400" dirty="0" smtClean="0"/>
              <a:t>&lt;/h3&gt;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姓名</a:t>
            </a:r>
            <a:r>
              <a:rPr lang="en-US" altLang="zh-CN" sz="1400" dirty="0" smtClean="0"/>
              <a:t>:&lt;input type="text"/&gt;&lt;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高等数学</a:t>
            </a:r>
            <a:r>
              <a:rPr lang="en-US" altLang="zh-CN" sz="1400" dirty="0" smtClean="0"/>
              <a:t>:&lt;input type="text" size="15"/&gt;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大学物理</a:t>
            </a:r>
            <a:r>
              <a:rPr lang="en-US" altLang="zh-CN" sz="1400" dirty="0" smtClean="0"/>
              <a:t>:&lt;input type="text" size="15"/&gt;&lt;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&lt;input type="submit" value="</a:t>
            </a:r>
            <a:r>
              <a:rPr lang="zh-CN" altLang="en-US" sz="1400" dirty="0" smtClean="0"/>
              <a:t>成绩提交</a:t>
            </a:r>
            <a:r>
              <a:rPr lang="en-US" altLang="zh-CN" sz="1400" dirty="0" smtClean="0"/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&lt;input type="reset" value="</a:t>
            </a:r>
            <a:r>
              <a:rPr lang="zh-CN" altLang="en-US" sz="1400" dirty="0" smtClean="0"/>
              <a:t>成绩重置</a:t>
            </a:r>
            <a:r>
              <a:rPr lang="en-US" altLang="zh-CN" sz="1400" dirty="0" smtClean="0"/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&lt;/html&gt;</a:t>
            </a:r>
            <a:endParaRPr lang="en-US" altLang="zh-CN" sz="1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1428750"/>
            <a:ext cx="3491438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50633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0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表单标记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3886199"/>
          </a:xfrm>
        </p:spPr>
        <p:txBody>
          <a:bodyPr/>
          <a:lstStyle/>
          <a:p>
            <a:pPr marL="381000" indent="-38100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name:</a:t>
            </a:r>
            <a:r>
              <a:rPr lang="zh-CN" altLang="en-US" b="0" dirty="0" smtClean="0"/>
              <a:t>给定表单名称，表单命名之后就可以用脚本语言</a:t>
            </a:r>
            <a:r>
              <a:rPr lang="en-US" altLang="zh-CN" b="0" dirty="0" smtClean="0"/>
              <a:t>(</a:t>
            </a:r>
            <a:r>
              <a:rPr lang="zh-CN" altLang="en-US" b="0" dirty="0" smtClean="0"/>
              <a:t>如</a:t>
            </a:r>
            <a:r>
              <a:rPr lang="en-US" altLang="zh-CN" dirty="0" smtClean="0"/>
              <a:t>VBScript</a:t>
            </a:r>
            <a:r>
              <a:rPr lang="zh-CN" altLang="en-US" dirty="0"/>
              <a:t>或</a:t>
            </a:r>
            <a:r>
              <a:rPr lang="en-US" altLang="zh-CN" dirty="0" smtClean="0"/>
              <a:t>JavaScript</a:t>
            </a:r>
            <a:r>
              <a:rPr lang="en-US" altLang="zh-CN" b="0" dirty="0" smtClean="0"/>
              <a:t>)</a:t>
            </a:r>
            <a:r>
              <a:rPr lang="zh-CN" altLang="en-US" b="0" dirty="0" smtClean="0"/>
              <a:t>对它进行控制。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smtClean="0"/>
              <a:t>action:</a:t>
            </a:r>
            <a:r>
              <a:rPr lang="zh-CN" altLang="en-US" b="0" dirty="0" smtClean="0"/>
              <a:t>指定处理表单信息的服务器端应用程序。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smtClean="0"/>
              <a:t>method:</a:t>
            </a:r>
            <a:r>
              <a:rPr lang="zh-CN" altLang="en-US" b="0" dirty="0" smtClean="0"/>
              <a:t>用于指定表单处理表单数据方法，</a:t>
            </a:r>
            <a:endParaRPr lang="zh-CN" altLang="en-US" dirty="0" smtClean="0"/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b="0" dirty="0" smtClean="0"/>
              <a:t>method</a:t>
            </a:r>
            <a:r>
              <a:rPr lang="zh-CN" altLang="en-US" b="0" dirty="0" smtClean="0"/>
              <a:t>的值（</a:t>
            </a:r>
            <a:r>
              <a:rPr lang="en-US" altLang="zh-CN" b="0" dirty="0" smtClean="0"/>
              <a:t>get</a:t>
            </a:r>
            <a:r>
              <a:rPr lang="zh-CN" altLang="en-US" b="0" dirty="0" smtClean="0"/>
              <a:t>、</a:t>
            </a:r>
            <a:r>
              <a:rPr lang="en-US" altLang="zh-CN" b="0" dirty="0" smtClean="0"/>
              <a:t>post</a:t>
            </a:r>
            <a:r>
              <a:rPr lang="zh-CN" altLang="en-US" b="0" dirty="0" smtClean="0"/>
              <a:t>，默认</a:t>
            </a:r>
            <a:r>
              <a:rPr lang="en-US" altLang="zh-CN" b="0" dirty="0" smtClean="0"/>
              <a:t>get</a:t>
            </a:r>
            <a:r>
              <a:rPr lang="zh-CN" altLang="en-US" b="0" dirty="0" smtClean="0"/>
              <a:t>）。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err="1" smtClean="0"/>
              <a:t>enctype</a:t>
            </a:r>
            <a:r>
              <a:rPr lang="en-US" altLang="zh-CN" dirty="0" smtClean="0"/>
              <a:t>:</a:t>
            </a:r>
            <a:r>
              <a:rPr lang="zh-CN" altLang="en-US" b="0" dirty="0" smtClean="0"/>
              <a:t>规定表单数据在发送到服务器之前进行编码。有三种取值，分别如如下 ：</a:t>
            </a: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 application/x-www-form-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urlencoded</a:t>
            </a:r>
            <a:r>
              <a:rPr lang="en-US" altLang="zh-CN" sz="1800" dirty="0" smtClean="0">
                <a:solidFill>
                  <a:srgbClr val="FF0000"/>
                </a:solidFill>
              </a:rPr>
              <a:t> (</a:t>
            </a:r>
            <a:r>
              <a:rPr lang="zh-CN" altLang="en-US" sz="1800" dirty="0" smtClean="0">
                <a:solidFill>
                  <a:srgbClr val="FF0000"/>
                </a:solidFill>
              </a:rPr>
              <a:t>在发送前编码所有字符</a:t>
            </a:r>
            <a:r>
              <a:rPr lang="en-US" altLang="zh-CN" sz="1800" dirty="0" smtClean="0">
                <a:solidFill>
                  <a:srgbClr val="FF0000"/>
                </a:solidFill>
              </a:rPr>
              <a:t>,</a:t>
            </a:r>
            <a:r>
              <a:rPr lang="zh-CN" altLang="en-US" sz="1800" dirty="0" smtClean="0">
                <a:solidFill>
                  <a:srgbClr val="FF0000"/>
                </a:solidFill>
              </a:rPr>
              <a:t>默认</a:t>
            </a:r>
            <a:r>
              <a:rPr lang="en-US" altLang="zh-CN" sz="1800" dirty="0" smtClean="0">
                <a:solidFill>
                  <a:srgbClr val="FF0000"/>
                </a:solidFill>
              </a:rPr>
              <a:t>)</a:t>
            </a:r>
            <a:endParaRPr lang="zh-CN" altLang="en-US" sz="1800" dirty="0" smtClean="0">
              <a:solidFill>
                <a:srgbClr val="FF0000"/>
              </a:solidFill>
            </a:endParaRP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multipart/form-data(</a:t>
            </a:r>
            <a:r>
              <a:rPr lang="zh-CN" altLang="en-US" sz="1800" dirty="0" smtClean="0">
                <a:solidFill>
                  <a:srgbClr val="FF0000"/>
                </a:solidFill>
              </a:rPr>
              <a:t>不对字符编码 </a:t>
            </a:r>
            <a:r>
              <a:rPr lang="en-US" altLang="zh-CN" sz="1800" dirty="0" smtClean="0">
                <a:solidFill>
                  <a:srgbClr val="FF0000"/>
                </a:solidFill>
              </a:rPr>
              <a:t>)</a:t>
            </a: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text/plain(</a:t>
            </a:r>
            <a:r>
              <a:rPr lang="zh-CN" altLang="en-US" sz="1800" dirty="0" smtClean="0">
                <a:solidFill>
                  <a:srgbClr val="FF0000"/>
                </a:solidFill>
              </a:rPr>
              <a:t>空格转换为 </a:t>
            </a:r>
            <a:r>
              <a:rPr lang="en-US" altLang="zh-CN" sz="1800" dirty="0" smtClean="0">
                <a:solidFill>
                  <a:srgbClr val="FF0000"/>
                </a:solidFill>
              </a:rPr>
              <a:t>“+” </a:t>
            </a:r>
            <a:r>
              <a:rPr lang="zh-CN" altLang="en-US" sz="1800" dirty="0" smtClean="0">
                <a:solidFill>
                  <a:srgbClr val="FF0000"/>
                </a:solidFill>
              </a:rPr>
              <a:t>加号，但不对特殊字符编码</a:t>
            </a:r>
            <a:r>
              <a:rPr lang="en-US" altLang="zh-CN" sz="1800" dirty="0" smtClean="0">
                <a:solidFill>
                  <a:srgbClr val="FF0000"/>
                </a:solidFill>
              </a:rPr>
              <a:t>) </a:t>
            </a:r>
            <a:r>
              <a:rPr lang="zh-CN" altLang="en-US" sz="1800" dirty="0" smtClean="0">
                <a:solidFill>
                  <a:srgbClr val="FF0000"/>
                </a:solidFill>
              </a:rPr>
              <a:t>。</a:t>
            </a: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0" y="1935748"/>
            <a:ext cx="65" cy="338554"/>
          </a:xfrm>
          <a:prstGeom prst="rect">
            <a:avLst/>
          </a:prstGeom>
          <a:solidFill>
            <a:srgbClr val="F9F9F9"/>
          </a:solidFill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396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98821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12.2 </a:t>
            </a:r>
            <a:r>
              <a:rPr lang="zh-CN" altLang="en-US" dirty="0" smtClean="0"/>
              <a:t>定义域和域标题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399" cy="3875484"/>
          </a:xfrm>
        </p:spPr>
        <p:txBody>
          <a:bodyPr/>
          <a:lstStyle/>
          <a:p>
            <a:pPr marL="0" indent="0">
              <a:lnSpc>
                <a:spcPct val="90000"/>
              </a:lnSpc>
              <a:buFont typeface="Wingdings" pitchFamily="2" charset="2"/>
              <a:buNone/>
            </a:pPr>
            <a:r>
              <a:rPr lang="zh-CN" altLang="en-US" dirty="0" smtClean="0"/>
              <a:t>       利用</a:t>
            </a:r>
            <a:r>
              <a:rPr lang="en-US" altLang="zh-CN" dirty="0" smtClean="0"/>
              <a:t>&lt;</a:t>
            </a:r>
            <a:r>
              <a:rPr lang="en-US" altLang="zh-CN" dirty="0" err="1" smtClean="0"/>
              <a:t>fieldset</a:t>
            </a:r>
            <a:r>
              <a:rPr lang="en-US" altLang="zh-CN" dirty="0" smtClean="0"/>
              <a:t>&gt; &lt;/</a:t>
            </a:r>
            <a:r>
              <a:rPr lang="en-US" altLang="zh-CN" dirty="0" err="1" smtClean="0"/>
              <a:t>fieldset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域标记可将表单内的相关元素进行分组。当一组表单元素放到</a:t>
            </a:r>
            <a:r>
              <a:rPr lang="en-US" altLang="zh-CN" dirty="0" err="1" smtClean="0"/>
              <a:t>fieldset</a:t>
            </a:r>
            <a:r>
              <a:rPr lang="zh-CN" altLang="en-US" dirty="0" smtClean="0"/>
              <a:t>标记内时，浏览器会以特殊方式来显示它们，它们可能有特殊的边界、</a:t>
            </a:r>
            <a:r>
              <a:rPr lang="en-US" altLang="zh-CN" dirty="0" smtClean="0"/>
              <a:t>3D</a:t>
            </a:r>
            <a:r>
              <a:rPr lang="zh-CN" altLang="en-US" dirty="0" smtClean="0"/>
              <a:t>效果，或者可创建一个子表单来处理这些元素。</a:t>
            </a:r>
            <a:r>
              <a:rPr lang="en-US" altLang="zh-CN" dirty="0" smtClean="0"/>
              <a:t>&lt;legend&gt; &lt;/legend&gt;</a:t>
            </a:r>
            <a:r>
              <a:rPr lang="zh-CN" altLang="en-US" dirty="0" smtClean="0"/>
              <a:t>标记定义域标题。</a:t>
            </a:r>
          </a:p>
          <a:p>
            <a:pPr>
              <a:lnSpc>
                <a:spcPct val="90000"/>
              </a:lnSpc>
            </a:pPr>
            <a:r>
              <a:rPr lang="zh-CN" altLang="en-US" dirty="0" smtClean="0">
                <a:ea typeface="宋体" charset="-122"/>
              </a:rPr>
              <a:t>基本语法	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&lt;form&gt;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fieldset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&lt;legend align=“left | center | right”&gt;</a:t>
            </a:r>
            <a:r>
              <a:rPr lang="zh-CN" altLang="en-US" sz="1800" dirty="0" smtClean="0">
                <a:solidFill>
                  <a:srgbClr val="FF0000"/>
                </a:solidFill>
                <a:ea typeface="宋体" charset="-122"/>
              </a:rPr>
              <a:t>域标题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&lt;/legend&gt;</a:t>
            </a:r>
          </a:p>
          <a:p>
            <a:pPr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     &lt;input name="" type="radio" value="" checked&gt;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……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fieldset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&lt;/form&gt;</a:t>
            </a:r>
          </a:p>
        </p:txBody>
      </p:sp>
    </p:spTree>
    <p:extLst>
      <p:ext uri="{BB962C8B-B14F-4D97-AF65-F5344CB8AC3E}">
        <p14:creationId xmlns:p14="http://schemas.microsoft.com/office/powerpoint/2010/main" xmlns="" val="269771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12.2 </a:t>
            </a:r>
            <a:r>
              <a:rPr lang="zh-CN" altLang="en-US" dirty="0" smtClean="0"/>
              <a:t>定义域和域标题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3429000" cy="1524000"/>
          </a:xfrm>
        </p:spPr>
        <p:txBody>
          <a:bodyPr/>
          <a:lstStyle/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&lt;!-- </a:t>
            </a:r>
            <a:r>
              <a:rPr lang="en-US" altLang="zh-CN" sz="1400" dirty="0" smtClean="0">
                <a:ea typeface="宋体" charset="-122"/>
              </a:rPr>
              <a:t>edu_12_2_1.html </a:t>
            </a:r>
            <a:r>
              <a:rPr lang="en-US" altLang="zh-CN" sz="1400" dirty="0">
                <a:ea typeface="宋体" charset="-122"/>
              </a:rPr>
              <a:t>--&gt;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&lt;!</a:t>
            </a:r>
            <a:r>
              <a:rPr lang="en-US" altLang="zh-CN" sz="1400" dirty="0" err="1">
                <a:ea typeface="宋体" charset="-122"/>
              </a:rPr>
              <a:t>doctype</a:t>
            </a:r>
            <a:r>
              <a:rPr lang="en-US" altLang="zh-CN" sz="1400" dirty="0">
                <a:ea typeface="宋体" charset="-122"/>
              </a:rPr>
              <a:t> html&gt;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&lt;html </a:t>
            </a:r>
            <a:r>
              <a:rPr lang="en-US" altLang="zh-CN" sz="1400" dirty="0" err="1">
                <a:ea typeface="宋体" charset="-122"/>
              </a:rPr>
              <a:t>lang</a:t>
            </a:r>
            <a:r>
              <a:rPr lang="en-US" altLang="zh-CN" sz="1400" dirty="0">
                <a:ea typeface="宋体" charset="-122"/>
              </a:rPr>
              <a:t>="en"&gt;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&lt;meta charset="UTF-8"&gt;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&lt;title&gt;</a:t>
            </a:r>
            <a:r>
              <a:rPr lang="zh-CN" altLang="en-US" sz="1400" dirty="0">
                <a:ea typeface="宋体" charset="-122"/>
              </a:rPr>
              <a:t>定义域和域标题实例</a:t>
            </a:r>
            <a:r>
              <a:rPr lang="en-US" altLang="zh-CN" sz="1400" dirty="0">
                <a:ea typeface="宋体" charset="-122"/>
              </a:rPr>
              <a:t>&lt;/title&gt;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&lt;/head&gt;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&lt;body</a:t>
            </a:r>
            <a:r>
              <a:rPr lang="en-US" altLang="zh-CN" sz="1400" dirty="0" smtClean="0">
                <a:ea typeface="宋体" charset="-122"/>
              </a:rPr>
              <a:t>&gt;</a:t>
            </a:r>
            <a:endParaRPr lang="en-US" altLang="zh-CN" sz="1400" dirty="0">
              <a:ea typeface="宋体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4400" y="895350"/>
            <a:ext cx="3926717" cy="157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533400" y="2419350"/>
            <a:ext cx="8534400" cy="2259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7188" indent="-857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&lt;form&gt;</a:t>
            </a:r>
          </a:p>
          <a:p>
            <a:pPr marL="357188" indent="357188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&lt;legend align="center"&gt;</a:t>
            </a:r>
            <a:r>
              <a:rPr lang="zh-CN" altLang="en-US" sz="1400" b="0" dirty="0" smtClean="0"/>
              <a:t>基本信息</a:t>
            </a:r>
            <a:r>
              <a:rPr lang="en-US" altLang="zh-CN" sz="1400" b="0" dirty="0" smtClean="0"/>
              <a:t>&lt;/legend&gt;</a:t>
            </a:r>
          </a:p>
          <a:p>
            <a:pPr marL="357188" indent="628650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姓名</a:t>
            </a:r>
            <a:r>
              <a:rPr lang="en-US" altLang="zh-CN" sz="1400" b="0" dirty="0" smtClean="0"/>
              <a:t>: &lt;input name="name" type="text"&gt;</a:t>
            </a:r>
          </a:p>
          <a:p>
            <a:pPr marL="357188" indent="628650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性别</a:t>
            </a:r>
            <a:r>
              <a:rPr lang="en-US" altLang="zh-CN" sz="1400" b="0" dirty="0" smtClean="0"/>
              <a:t>: &lt;input name="sex" type="text"&gt;</a:t>
            </a:r>
          </a:p>
          <a:p>
            <a:pPr marL="357188" indent="357188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271463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&lt;legend align="center"&gt;</a:t>
            </a:r>
            <a:r>
              <a:rPr lang="zh-CN" altLang="en-US" sz="1400" b="0" dirty="0" smtClean="0"/>
              <a:t>其他信息</a:t>
            </a:r>
            <a:r>
              <a:rPr lang="en-US" altLang="zh-CN" sz="1400" b="0" dirty="0" smtClean="0"/>
              <a:t>&lt;/legend&gt;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身高</a:t>
            </a:r>
            <a:r>
              <a:rPr lang="en-US" altLang="zh-CN" sz="1400" b="0" dirty="0" smtClean="0"/>
              <a:t>: &lt;input name="height" type="text"&gt;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体重</a:t>
            </a:r>
            <a:r>
              <a:rPr lang="en-US" altLang="zh-CN" sz="1400" b="0" dirty="0" smtClean="0"/>
              <a:t>: &lt;input name="</a:t>
            </a:r>
            <a:r>
              <a:rPr lang="en-US" altLang="zh-CN" sz="1400" b="0" dirty="0" err="1" smtClean="0"/>
              <a:t>weight"type</a:t>
            </a:r>
            <a:r>
              <a:rPr lang="en-US" altLang="zh-CN" sz="1400" b="0" dirty="0" smtClean="0"/>
              <a:t>="text"&gt;</a:t>
            </a:r>
          </a:p>
          <a:p>
            <a:pPr marL="357188" indent="271463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-857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&lt;/form&gt;</a:t>
            </a:r>
          </a:p>
          <a:p>
            <a:pPr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&lt;/body&gt;&lt;/html&gt;</a:t>
            </a:r>
            <a:endParaRPr lang="en-US" altLang="zh-CN" sz="1400" b="0" dirty="0"/>
          </a:p>
        </p:txBody>
      </p:sp>
    </p:spTree>
    <p:extLst>
      <p:ext uri="{BB962C8B-B14F-4D97-AF65-F5344CB8AC3E}">
        <p14:creationId xmlns:p14="http://schemas.microsoft.com/office/powerpoint/2010/main" xmlns="" val="221787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10.1.3 </a:t>
            </a:r>
            <a:r>
              <a:rPr lang="zh-CN" altLang="zh-CN" dirty="0"/>
              <a:t>多行多列复杂</a:t>
            </a:r>
            <a:r>
              <a:rPr lang="zh-CN" altLang="zh-CN" dirty="0" smtClean="0"/>
              <a:t>模式</a:t>
            </a:r>
            <a:endParaRPr lang="zh-CN" altLang="en-US" dirty="0" smtClean="0"/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7"/>
            <a:ext cx="8534400" cy="118943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</a:t>
            </a:r>
            <a:r>
              <a:rPr lang="zh-CN" altLang="zh-CN" dirty="0" smtClean="0"/>
              <a:t>中央</a:t>
            </a:r>
            <a:r>
              <a:rPr lang="zh-CN" altLang="zh-CN" dirty="0"/>
              <a:t>人民政府、中关村在线、淘宝网、腾讯、网易、新浪、搜狐、人民网</a:t>
            </a:r>
            <a:r>
              <a:rPr lang="zh-CN" altLang="zh-CN" dirty="0" smtClean="0"/>
              <a:t>等采</a:t>
            </a:r>
            <a:r>
              <a:rPr lang="zh-CN" altLang="zh-CN" dirty="0"/>
              <a:t>用“多行三列模式”。公安部、财政部、阿里巴巴、网上超市</a:t>
            </a:r>
            <a:r>
              <a:rPr lang="en-US" altLang="zh-CN" dirty="0"/>
              <a:t>1</a:t>
            </a:r>
            <a:r>
              <a:rPr lang="zh-CN" altLang="zh-CN" dirty="0"/>
              <a:t>号店、去哪儿网、赶集网等网站采用“多行四列模式”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-4399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3962400" y="2057401"/>
          <a:ext cx="4800600" cy="2641313"/>
        </p:xfrm>
        <a:graphic>
          <a:graphicData uri="http://schemas.openxmlformats.org/presentationml/2006/ole">
            <p:oleObj spid="_x0000_s4102" name="Visio" r:id="rId3" imgW="10006584" imgH="7390181" progId="">
              <p:embed/>
            </p:oleObj>
          </a:graphicData>
        </a:graphic>
      </p:graphicFrame>
      <p:sp>
        <p:nvSpPr>
          <p:cNvPr id="7" name="椭圆形标注 6"/>
          <p:cNvSpPr/>
          <p:nvPr/>
        </p:nvSpPr>
        <p:spPr bwMode="auto">
          <a:xfrm>
            <a:off x="762000" y="2228850"/>
            <a:ext cx="3048000" cy="2400300"/>
          </a:xfrm>
          <a:prstGeom prst="wedgeEllipseCallout">
            <a:avLst>
              <a:gd name="adj1" fmla="val 51354"/>
              <a:gd name="adj2" fmla="val -32589"/>
            </a:avLst>
          </a:prstGeom>
          <a:gradFill rotWithShape="1">
            <a:gsLst>
              <a:gs pos="0">
                <a:srgbClr val="000080">
                  <a:gamma/>
                  <a:shade val="46275"/>
                  <a:invGamma/>
                </a:srgbClr>
              </a:gs>
              <a:gs pos="100000">
                <a:srgbClr val="000080"/>
              </a:gs>
            </a:gsLst>
            <a:lin ang="5400000" scaled="1"/>
          </a:gra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784225" indent="-419100" algn="r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endParaRPr lang="en-US" altLang="zh-CN" sz="2800" dirty="0" smtClean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分别</a:t>
            </a:r>
            <a:r>
              <a:rPr lang="zh-CN" altLang="en-US" sz="2000" dirty="0">
                <a:solidFill>
                  <a:schemeClr val="bg1"/>
                </a:solidFill>
                <a:ea typeface="黑体" pitchFamily="49" charset="-122"/>
              </a:rPr>
              <a:t>进行</a:t>
            </a:r>
            <a:r>
              <a:rPr lang="en-US" altLang="zh-CN" sz="2000" dirty="0" smtClean="0">
                <a:solidFill>
                  <a:schemeClr val="bg1"/>
                </a:solidFill>
                <a:ea typeface="黑体" pitchFamily="49" charset="-122"/>
              </a:rPr>
              <a:t>DIV</a:t>
            </a: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分区</a:t>
            </a:r>
            <a:r>
              <a:rPr lang="zh-CN" altLang="en-US" sz="2000" dirty="0">
                <a:solidFill>
                  <a:schemeClr val="bg1"/>
                </a:solidFill>
                <a:ea typeface="黑体" pitchFamily="49" charset="-122"/>
              </a:rPr>
              <a:t>设计，</a:t>
            </a: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写</a:t>
            </a:r>
            <a:endParaRPr lang="en-US" altLang="zh-CN" sz="2000" dirty="0" smtClean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出</a:t>
            </a:r>
            <a:r>
              <a:rPr lang="en-US" altLang="zh-CN" sz="2000" dirty="0">
                <a:solidFill>
                  <a:schemeClr val="bg1"/>
                </a:solidFill>
                <a:ea typeface="黑体" pitchFamily="49" charset="-122"/>
              </a:rPr>
              <a:t>DIV</a:t>
            </a:r>
            <a:r>
              <a:rPr lang="zh-CN" altLang="en-US" sz="2000" dirty="0">
                <a:solidFill>
                  <a:schemeClr val="bg1"/>
                </a:solidFill>
                <a:ea typeface="黑体" pitchFamily="49" charset="-122"/>
              </a:rPr>
              <a:t>结构</a:t>
            </a: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代</a:t>
            </a:r>
            <a:endParaRPr lang="en-US" altLang="zh-CN" sz="2000" dirty="0" smtClean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码</a:t>
            </a:r>
            <a:r>
              <a:rPr lang="zh-CN" altLang="en-US" sz="2000" dirty="0">
                <a:solidFill>
                  <a:schemeClr val="bg1"/>
                </a:solidFill>
                <a:ea typeface="黑体" pitchFamily="49" charset="-122"/>
              </a:rPr>
              <a:t>和</a:t>
            </a:r>
            <a:r>
              <a:rPr lang="en-US" altLang="zh-CN" sz="2000" dirty="0">
                <a:solidFill>
                  <a:schemeClr val="bg1"/>
                </a:solidFill>
                <a:ea typeface="黑体" pitchFamily="49" charset="-122"/>
              </a:rPr>
              <a:t>CSS</a:t>
            </a: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样式</a:t>
            </a:r>
            <a:endParaRPr lang="en-US" altLang="zh-CN" sz="2000" dirty="0" smtClean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</a:pPr>
            <a:r>
              <a:rPr lang="zh-CN" altLang="en-US" sz="2000" dirty="0" smtClean="0">
                <a:solidFill>
                  <a:schemeClr val="bg1"/>
                </a:solidFill>
                <a:ea typeface="黑体" pitchFamily="49" charset="-122"/>
              </a:rPr>
              <a:t>文件</a:t>
            </a:r>
            <a:r>
              <a:rPr lang="zh-CN" altLang="en-US" sz="2000" dirty="0">
                <a:solidFill>
                  <a:schemeClr val="bg1"/>
                </a:solidFill>
                <a:ea typeface="黑体" pitchFamily="49" charset="-122"/>
              </a:rPr>
              <a:t>。</a:t>
            </a:r>
            <a:endParaRPr lang="zh-CN" altLang="zh-CN" sz="2000" dirty="0">
              <a:solidFill>
                <a:schemeClr val="bg1"/>
              </a:solidFill>
              <a:ea typeface="黑体" pitchFamily="49" charset="-122"/>
            </a:endParaRPr>
          </a:p>
          <a:p>
            <a:pPr marL="784225" marR="0" indent="-419100" algn="l" defTabSz="1158875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60066"/>
              </a:buClr>
              <a:buSzPct val="100000"/>
              <a:buFont typeface="Wingdings" pitchFamily="2" charset="2"/>
              <a:buNone/>
              <a:tabLst/>
            </a:pPr>
            <a:endParaRPr kumimoji="0" lang="zh-CN" altLang="en-US" sz="2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396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 </a:t>
            </a:r>
            <a:r>
              <a:rPr lang="zh-CN" altLang="zh-CN" dirty="0" smtClean="0"/>
              <a:t>表</a:t>
            </a:r>
            <a:r>
              <a:rPr lang="zh-CN" altLang="zh-CN" dirty="0"/>
              <a:t>单信息输入</a:t>
            </a:r>
            <a:endParaRPr lang="zh-CN" altLang="en-US" dirty="0" smtClean="0"/>
          </a:p>
        </p:txBody>
      </p:sp>
      <p:sp>
        <p:nvSpPr>
          <p:cNvPr id="10035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1295400"/>
          </a:xfrm>
        </p:spPr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zh-CN" altLang="en-US" dirty="0" smtClean="0">
                <a:ea typeface="宋体" charset="-122"/>
              </a:rPr>
              <a:t>       </a:t>
            </a:r>
            <a:r>
              <a:rPr lang="zh-CN" altLang="en-US" dirty="0" smtClean="0">
                <a:latin typeface="+mj-ea"/>
                <a:ea typeface="+mj-ea"/>
              </a:rPr>
              <a:t>表单的主要功能是为用户提供输入信息的接口，将输入信息发送请求到服务器并等待服务器响应。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&lt;form&gt;&lt;input name="" type=" "    &gt;&lt;/form&gt;</a:t>
            </a:r>
          </a:p>
        </p:txBody>
      </p:sp>
      <p:graphicFrame>
        <p:nvGraphicFramePr>
          <p:cNvPr id="19546" name="Group 90"/>
          <p:cNvGraphicFramePr>
            <a:graphicFrameLocks noGrp="1"/>
          </p:cNvGraphicFramePr>
          <p:nvPr/>
        </p:nvGraphicFramePr>
        <p:xfrm>
          <a:off x="762000" y="2190750"/>
          <a:ext cx="8229600" cy="233053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1525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352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4418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4171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zh-CN" altLang="en-US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属性</a:t>
                      </a:r>
                      <a:endParaRPr kumimoji="0" lang="zh-CN" altLang="en-US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zh-CN" altLang="en-US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值</a:t>
                      </a:r>
                      <a:endParaRPr kumimoji="0" lang="zh-CN" altLang="en-US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kumimoji="0" lang="zh-CN" altLang="en-US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en-US" altLang="zh-CN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name</a:t>
                      </a:r>
                      <a:endParaRPr kumimoji="0" lang="en-US" altLang="zh-CN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name</a:t>
                      </a:r>
                      <a:endParaRPr kumimoji="0" lang="en-US" altLang="zh-CN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Arial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定义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input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元素的名称。</a:t>
                      </a:r>
                      <a:endParaRPr kumimoji="0" lang="zh-CN" altLang="en-US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64592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en-US" altLang="zh-CN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type</a:t>
                      </a:r>
                      <a:endParaRPr kumimoji="0" lang="en-US" altLang="zh-CN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26670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text |password |</a:t>
                      </a:r>
                    </a:p>
                    <a:p>
                      <a:pPr marL="0" marR="0" lvl="0" indent="26670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checkbox |radio |image |submit |reset |button |file |hidden</a:t>
                      </a:r>
                      <a:endParaRPr kumimoji="0" lang="en-US" altLang="zh-CN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规定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input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元素的类型。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text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为单行文本输入框，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password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为密码输入框，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checkbox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为复选框，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radio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为单选按钮，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image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为图像按钮，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submit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为提交按钮，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reset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为重置按钮，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button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为普通按钮，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file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为文件选择框，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hidden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为隐藏框。</a:t>
                      </a:r>
                      <a:endParaRPr kumimoji="0" lang="zh-CN" altLang="en-US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1541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19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sz="2800" dirty="0" smtClean="0">
                <a:solidFill>
                  <a:schemeClr val="tx2"/>
                </a:solidFill>
              </a:rPr>
              <a:t>12.3.1-</a:t>
            </a:r>
            <a:r>
              <a:rPr lang="en-US" altLang="zh-CN" sz="28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12.3.2</a:t>
            </a:r>
            <a:r>
              <a:rPr lang="zh-CN" altLang="en-US" sz="2800" dirty="0" smtClean="0">
                <a:solidFill>
                  <a:schemeClr val="tx2"/>
                </a:solidFill>
              </a:rPr>
              <a:t>单行文本输入框、</a:t>
            </a:r>
            <a:r>
              <a:rPr lang="zh-CN" altLang="en-US" sz="2800" dirty="0" smtClean="0">
                <a:solidFill>
                  <a:schemeClr val="tx2"/>
                </a:solidFill>
                <a:latin typeface="+mj-lt"/>
                <a:ea typeface="+mj-ea"/>
              </a:rPr>
              <a:t>密</a:t>
            </a:r>
            <a:r>
              <a:rPr lang="zh-CN" altLang="en-US" sz="2800" dirty="0">
                <a:solidFill>
                  <a:schemeClr val="tx2"/>
                </a:solidFill>
                <a:latin typeface="+mj-lt"/>
                <a:ea typeface="+mj-ea"/>
              </a:rPr>
              <a:t>码框文本框</a:t>
            </a:r>
            <a:endParaRPr lang="zh-CN" altLang="en-US" sz="2800" dirty="0" smtClean="0">
              <a:solidFill>
                <a:schemeClr val="tx2"/>
              </a:solidFill>
            </a:endParaRPr>
          </a:p>
        </p:txBody>
      </p:sp>
      <p:sp>
        <p:nvSpPr>
          <p:cNvPr id="101379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493125" cy="3829050"/>
          </a:xfrm>
        </p:spPr>
        <p:txBody>
          <a:bodyPr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&lt;input name="" </a:t>
            </a:r>
            <a:r>
              <a:rPr lang="en-US" altLang="zh-CN" sz="1800" u="sng" dirty="0" smtClean="0">
                <a:solidFill>
                  <a:srgbClr val="FF0000"/>
                </a:solidFill>
                <a:ea typeface="宋体" charset="-122"/>
              </a:rPr>
              <a:t>type="text"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maxlength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size="" value="“ 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readonly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&gt;</a:t>
            </a: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&lt;input  name=</a:t>
            </a:r>
            <a:r>
              <a:rPr lang="en-US" altLang="zh-CN" sz="1800" dirty="0" smtClean="0">
                <a:solidFill>
                  <a:srgbClr val="FF0000"/>
                </a:solidFill>
              </a:rPr>
              <a:t>" “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type="password" 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maxlength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 size=""&gt;</a:t>
            </a: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注：</a:t>
            </a:r>
            <a:r>
              <a:rPr lang="en-US" altLang="zh-CN" dirty="0" err="1" smtClean="0">
                <a:solidFill>
                  <a:schemeClr val="tx2"/>
                </a:solidFill>
                <a:latin typeface="+mj-ea"/>
              </a:rPr>
              <a:t>maxlength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：设置单行输入框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输入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的最大字符数；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size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：设置单行输入框可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显示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的最大字符数；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value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：文本框的值，指定输入框中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初始值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err="1" smtClean="0">
                <a:solidFill>
                  <a:schemeClr val="tx2"/>
                </a:solidFill>
                <a:latin typeface="+mj-ea"/>
              </a:rPr>
              <a:t>readonly</a:t>
            </a: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: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只读</a:t>
            </a: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,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文本框不可编辑。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dirty="0" smtClean="0">
                <a:solidFill>
                  <a:schemeClr val="tx2"/>
                </a:solidFill>
                <a:ea typeface="黑体" pitchFamily="49" charset="-122"/>
              </a:rPr>
              <a:t>     密码输入框与单行文本输入框区别是什么？</a:t>
            </a:r>
          </a:p>
          <a:p>
            <a:pPr marL="0" lvl="1" indent="0">
              <a:spcBef>
                <a:spcPct val="0"/>
              </a:spcBef>
              <a:buNone/>
            </a:pPr>
            <a:endParaRPr lang="en-US" altLang="zh-CN" sz="1800" dirty="0" smtClean="0">
              <a:latin typeface="+mj-ea"/>
            </a:endParaRPr>
          </a:p>
          <a:p>
            <a:pPr marL="0" lvl="1" indent="0">
              <a:spcBef>
                <a:spcPct val="0"/>
              </a:spcBef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600" dirty="0" smtClean="0">
              <a:solidFill>
                <a:srgbClr val="FF0000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0372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79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文本输入框和密码框案例</a:t>
            </a:r>
          </a:p>
        </p:txBody>
      </p:sp>
      <p:sp>
        <p:nvSpPr>
          <p:cNvPr id="21507" name="Rectangle 5"/>
          <p:cNvSpPr>
            <a:spLocks noChangeArrowheads="1"/>
          </p:cNvSpPr>
          <p:nvPr/>
        </p:nvSpPr>
        <p:spPr bwMode="auto">
          <a:xfrm>
            <a:off x="533400" y="819150"/>
            <a:ext cx="4876800" cy="350352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edu_12_3_1.html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单行文本输入框实例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h4&gt;</a:t>
            </a:r>
            <a:r>
              <a:rPr lang="zh-CN" altLang="en-US" sz="1400" dirty="0"/>
              <a:t>输入用户信息</a:t>
            </a:r>
            <a:r>
              <a:rPr lang="en-US" altLang="zh-CN" sz="1400" dirty="0"/>
              <a:t>&lt;/h4&gt;</a:t>
            </a:r>
          </a:p>
          <a:p>
            <a:pPr indent="185738"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 用</a:t>
            </a:r>
            <a:r>
              <a:rPr lang="zh-CN" altLang="en-US" sz="1400" dirty="0"/>
              <a:t>户名</a:t>
            </a:r>
            <a:r>
              <a:rPr lang="en-US" altLang="zh-CN" sz="1400" dirty="0"/>
              <a:t>:&lt;input type="text" name="</a:t>
            </a:r>
            <a:r>
              <a:rPr lang="en-US" altLang="zh-CN" sz="1400" dirty="0" err="1"/>
              <a:t>chu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maxlength</a:t>
            </a:r>
            <a:r>
              <a:rPr lang="en-US" altLang="zh-CN" sz="1400" dirty="0"/>
              <a:t>="20" size="10"/&gt;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身</a:t>
            </a:r>
            <a:r>
              <a:rPr lang="zh-CN" altLang="en-US" sz="1400" dirty="0"/>
              <a:t>份</a:t>
            </a:r>
            <a:r>
              <a:rPr lang="en-US" altLang="zh-CN" sz="1400" dirty="0"/>
              <a:t>:&lt;input type="text" name="</a:t>
            </a:r>
            <a:r>
              <a:rPr lang="en-US" altLang="zh-CN" sz="1400" dirty="0" err="1"/>
              <a:t>jiu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readonly</a:t>
            </a:r>
            <a:r>
              <a:rPr lang="en-US" altLang="zh-CN" sz="1400" dirty="0"/>
              <a:t> value="</a:t>
            </a:r>
            <a:r>
              <a:rPr lang="zh-CN" altLang="en-US" sz="1400" dirty="0"/>
              <a:t>学生</a:t>
            </a:r>
            <a:r>
              <a:rPr lang="en-US" altLang="zh-CN" sz="1400" dirty="0"/>
              <a:t>"&gt;&lt;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 密</a:t>
            </a:r>
            <a:r>
              <a:rPr lang="en-US" altLang="zh-CN" sz="1400" dirty="0"/>
              <a:t>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</a:t>
            </a:r>
            <a:r>
              <a:rPr lang="zh-CN" altLang="en-US" sz="1400" dirty="0"/>
              <a:t>码</a:t>
            </a:r>
            <a:r>
              <a:rPr lang="en-US" altLang="zh-CN" sz="1400" dirty="0"/>
              <a:t>:&lt;input type="password" name="</a:t>
            </a:r>
            <a:r>
              <a:rPr lang="en-US" altLang="zh-CN" sz="1400" dirty="0" err="1"/>
              <a:t>psw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maxlength</a:t>
            </a:r>
            <a:r>
              <a:rPr lang="en-US" altLang="zh-CN" sz="1400" dirty="0"/>
              <a:t>="20" size="10"&gt;</a:t>
            </a:r>
          </a:p>
          <a:p>
            <a:pPr indent="185738"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html&gt;</a:t>
            </a:r>
            <a:endParaRPr lang="zh-CN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1657350"/>
            <a:ext cx="3438525" cy="1690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7957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1" y="60721"/>
            <a:ext cx="7761287" cy="567929"/>
          </a:xfrm>
        </p:spPr>
        <p:txBody>
          <a:bodyPr/>
          <a:lstStyle/>
          <a:p>
            <a:r>
              <a:rPr lang="en-US" altLang="zh-CN" dirty="0"/>
              <a:t>12.3.3-12.3.4</a:t>
            </a:r>
            <a:r>
              <a:rPr lang="en-US" altLang="zh-CN" dirty="0" smtClean="0"/>
              <a:t> </a:t>
            </a:r>
            <a:r>
              <a:rPr lang="zh-CN" altLang="en-US" dirty="0" smtClean="0"/>
              <a:t>复选框</a:t>
            </a:r>
            <a:r>
              <a:rPr lang="zh-CN" altLang="en-US" dirty="0"/>
              <a:t>、单选按钮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1532334"/>
          </a:xfrm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type="checkbox" value="" checked&gt;</a:t>
            </a:r>
            <a:endParaRPr lang="en-US" altLang="zh-CN" dirty="0" smtClean="0">
              <a:latin typeface="+mj-ea"/>
            </a:endParaRPr>
          </a:p>
          <a:p>
            <a:pPr lvl="1"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name="" type="radio"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value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="" checked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marL="0" lvl="1" indent="0">
              <a:buNone/>
            </a:pPr>
            <a:r>
              <a:rPr lang="zh-CN" altLang="en-US" dirty="0" smtClean="0">
                <a:latin typeface="+mj-ea"/>
              </a:rPr>
              <a:t>注：</a:t>
            </a:r>
            <a:r>
              <a:rPr lang="en-US" altLang="zh-CN" dirty="0" smtClean="0">
                <a:latin typeface="+mj-ea"/>
              </a:rPr>
              <a:t>checked</a:t>
            </a:r>
            <a:r>
              <a:rPr lang="zh-CN" altLang="en-US" dirty="0" smtClean="0">
                <a:latin typeface="+mj-ea"/>
              </a:rPr>
              <a:t>表示预选中。每一个复选框</a:t>
            </a:r>
            <a:r>
              <a:rPr lang="en-US" altLang="zh-CN" dirty="0" smtClean="0">
                <a:latin typeface="+mj-ea"/>
              </a:rPr>
              <a:t>name</a:t>
            </a:r>
            <a:r>
              <a:rPr lang="zh-CN" altLang="en-US" dirty="0" smtClean="0">
                <a:latin typeface="+mj-ea"/>
              </a:rPr>
              <a:t>、</a:t>
            </a:r>
            <a:r>
              <a:rPr lang="en-US" altLang="zh-CN" dirty="0" smtClean="0">
                <a:latin typeface="+mj-ea"/>
              </a:rPr>
              <a:t>value</a:t>
            </a:r>
            <a:r>
              <a:rPr lang="zh-CN" altLang="en-US" dirty="0" smtClean="0">
                <a:latin typeface="+mj-ea"/>
              </a:rPr>
              <a:t>属性都是不同的。每</a:t>
            </a:r>
            <a:r>
              <a:rPr lang="zh-CN" altLang="en-US" dirty="0">
                <a:latin typeface="+mj-ea"/>
              </a:rPr>
              <a:t>组单选按钮的</a:t>
            </a:r>
            <a:r>
              <a:rPr lang="en-US" altLang="zh-CN" dirty="0">
                <a:latin typeface="+mj-ea"/>
              </a:rPr>
              <a:t>name</a:t>
            </a:r>
            <a:r>
              <a:rPr lang="zh-CN" altLang="en-US" dirty="0">
                <a:latin typeface="+mj-ea"/>
              </a:rPr>
              <a:t>值必须相同，而</a:t>
            </a:r>
            <a:r>
              <a:rPr lang="en-US" altLang="zh-CN" dirty="0">
                <a:latin typeface="+mj-ea"/>
              </a:rPr>
              <a:t>value</a:t>
            </a:r>
            <a:r>
              <a:rPr lang="zh-CN" altLang="en-US" dirty="0">
                <a:latin typeface="+mj-ea"/>
              </a:rPr>
              <a:t>属性值必须不同</a:t>
            </a:r>
            <a:r>
              <a:rPr lang="zh-CN" altLang="en-US" dirty="0" smtClean="0">
                <a:latin typeface="+mj-ea"/>
              </a:rPr>
              <a:t>。</a:t>
            </a:r>
            <a:endParaRPr lang="en-US" altLang="zh-CN" sz="2000" dirty="0" smtClean="0">
              <a:ea typeface="宋体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9600" y="2343150"/>
            <a:ext cx="8534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&lt;!-- edu_12_3_2.html --&gt;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&lt;!</a:t>
            </a:r>
            <a:r>
              <a:rPr lang="en-US" altLang="zh-CN" sz="1400" dirty="0" err="1" smtClean="0"/>
              <a:t>doctype</a:t>
            </a:r>
            <a:r>
              <a:rPr lang="en-US" altLang="zh-CN" sz="1400" dirty="0" smtClean="0"/>
              <a:t> html&gt;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&lt;html </a:t>
            </a:r>
            <a:r>
              <a:rPr lang="en-US" altLang="zh-CN" sz="1400" dirty="0" err="1" smtClean="0"/>
              <a:t>lang</a:t>
            </a:r>
            <a:r>
              <a:rPr lang="en-US" altLang="zh-CN" sz="1400" dirty="0" smtClean="0"/>
              <a:t>="en"&gt;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 &lt;meta </a:t>
            </a:r>
            <a:r>
              <a:rPr lang="en-US" altLang="zh-CN" sz="1400" dirty="0" err="1" smtClean="0"/>
              <a:t>charset</a:t>
            </a:r>
            <a:r>
              <a:rPr lang="en-US" altLang="zh-CN" sz="1400" dirty="0" smtClean="0"/>
              <a:t>="UTF-8"&gt;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&lt;title&gt;</a:t>
            </a:r>
            <a:r>
              <a:rPr lang="zh-CN" altLang="en-US" sz="1400" dirty="0" smtClean="0"/>
              <a:t>复选框与单选钮的应用</a:t>
            </a:r>
            <a:r>
              <a:rPr lang="en-US" altLang="zh-CN" sz="1400" dirty="0" smtClean="0"/>
              <a:t>&lt;/title&gt;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&lt;style type="text/</a:t>
            </a:r>
            <a:r>
              <a:rPr lang="en-US" altLang="zh-CN" sz="1400" dirty="0" err="1" smtClean="0"/>
              <a:t>css</a:t>
            </a:r>
            <a:r>
              <a:rPr lang="en-US" altLang="zh-CN" sz="1400" dirty="0" smtClean="0"/>
              <a:t>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{width:300px;height:120px;border:2px double #003399;padding-left:30px;}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&lt;/style&gt;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&lt;body&gt;&lt;form&gt;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129564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单选按钮、复选框案例 </a:t>
            </a:r>
          </a:p>
        </p:txBody>
      </p:sp>
      <p:sp>
        <p:nvSpPr>
          <p:cNvPr id="23556" name="Rectangle 5"/>
          <p:cNvSpPr>
            <a:spLocks noChangeArrowheads="1"/>
          </p:cNvSpPr>
          <p:nvPr/>
        </p:nvSpPr>
        <p:spPr bwMode="auto">
          <a:xfrm>
            <a:off x="533400" y="800101"/>
            <a:ext cx="5257800" cy="2964914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 smtClean="0"/>
              <a:t>&lt;legend&gt;</a:t>
            </a:r>
            <a:r>
              <a:rPr lang="zh-CN" altLang="en-US" sz="1400" dirty="0" smtClean="0"/>
              <a:t>请填写个人信息</a:t>
            </a:r>
            <a:r>
              <a:rPr lang="en-US" altLang="zh-CN" sz="1400" dirty="0" smtClean="0"/>
              <a:t>&lt;/legend&gt;&lt;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姓名：</a:t>
            </a:r>
            <a:r>
              <a:rPr lang="en-US" altLang="zh-CN" sz="1400" dirty="0" smtClean="0"/>
              <a:t>&lt;input type="text" name="</a:t>
            </a:r>
            <a:r>
              <a:rPr lang="en-US" altLang="zh-CN" sz="1400" dirty="0" err="1" smtClean="0"/>
              <a:t>xm</a:t>
            </a:r>
            <a:r>
              <a:rPr lang="en-US" altLang="zh-CN" sz="1400" dirty="0" smtClean="0"/>
              <a:t>" </a:t>
            </a:r>
            <a:r>
              <a:rPr lang="en-US" altLang="zh-CN" sz="1400" dirty="0" err="1" smtClean="0"/>
              <a:t>maxlength</a:t>
            </a:r>
            <a:r>
              <a:rPr lang="en-US" altLang="zh-CN" sz="1400" dirty="0" smtClean="0"/>
              <a:t>="10" size="10"&gt;&lt;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爱好：</a:t>
            </a:r>
            <a:r>
              <a:rPr lang="en-US" altLang="zh-CN" sz="1400" dirty="0" smtClean="0"/>
              <a:t>&lt;input type="checkbox" name="c1" value="</a:t>
            </a:r>
            <a:r>
              <a:rPr lang="zh-CN" altLang="en-US" sz="1400" dirty="0" smtClean="0"/>
              <a:t>读书</a:t>
            </a:r>
            <a:r>
              <a:rPr lang="en-US" altLang="zh-CN" sz="1400" dirty="0" smtClean="0"/>
              <a:t>"/&gt;</a:t>
            </a:r>
            <a:r>
              <a:rPr lang="zh-CN" altLang="en-US" sz="1400" dirty="0" smtClean="0"/>
              <a:t>读书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type="checkbox" name="c2" value="</a:t>
            </a:r>
            <a:r>
              <a:rPr lang="zh-CN" altLang="en-US" sz="1400" dirty="0" smtClean="0"/>
              <a:t>唱歌</a:t>
            </a:r>
            <a:r>
              <a:rPr lang="en-US" altLang="zh-CN" sz="1400" dirty="0" smtClean="0"/>
              <a:t>" checked="checked"/&gt;</a:t>
            </a:r>
            <a:r>
              <a:rPr lang="zh-CN" altLang="en-US" sz="1400" dirty="0" smtClean="0"/>
              <a:t>唱歌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type="checkbox" name="c3" value="</a:t>
            </a:r>
            <a:r>
              <a:rPr lang="zh-CN" altLang="en-US" sz="1400" dirty="0" smtClean="0"/>
              <a:t>游戏</a:t>
            </a:r>
            <a:r>
              <a:rPr lang="en-US" altLang="zh-CN" sz="1400" dirty="0" smtClean="0"/>
              <a:t>" checked="checked"/&gt;</a:t>
            </a:r>
            <a:r>
              <a:rPr lang="zh-CN" altLang="en-US" sz="1400" dirty="0" smtClean="0"/>
              <a:t>游戏</a:t>
            </a: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性别：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type="radio" name="sex" value="male" checked="checked"/&gt;</a:t>
            </a:r>
            <a:r>
              <a:rPr lang="zh-CN" altLang="en-US" sz="1400" dirty="0" smtClean="0"/>
              <a:t>男性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type="radio" name="sex" value="female"/&gt;</a:t>
            </a:r>
            <a:r>
              <a:rPr lang="zh-CN" altLang="en-US" sz="1400" dirty="0" smtClean="0"/>
              <a:t>女性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&gt;	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&lt;/html&gt;</a:t>
            </a:r>
            <a:endParaRPr lang="en-US" altLang="zh-CN" sz="1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67400" y="1657350"/>
            <a:ext cx="3094037" cy="1767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266754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12.3.5 </a:t>
            </a:r>
            <a:r>
              <a:rPr lang="zh-CN" altLang="en-US" dirty="0" smtClean="0"/>
              <a:t>图像按钮 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650875" y="810816"/>
            <a:ext cx="8356600" cy="389334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type="image"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src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width="" height=" "  &gt;</a:t>
            </a:r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533400" y="1200150"/>
            <a:ext cx="5105400" cy="3503523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edu_12_3_3.html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 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title&gt;</a:t>
            </a:r>
            <a:r>
              <a:rPr lang="zh-CN" altLang="en-US" sz="1400" dirty="0"/>
              <a:t>图像按钮实例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style type="text/</a:t>
            </a:r>
            <a:r>
              <a:rPr lang="en-US" altLang="zh-CN" sz="1400" dirty="0" err="1"/>
              <a:t>css</a:t>
            </a:r>
            <a:r>
              <a:rPr lang="en-US" altLang="zh-CN" sz="1400" dirty="0"/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 body{text-</a:t>
            </a:r>
            <a:r>
              <a:rPr lang="en-US" altLang="zh-CN" sz="1400" dirty="0" err="1" smtClean="0"/>
              <a:t>align:center</a:t>
            </a:r>
            <a:r>
              <a:rPr lang="en-US" altLang="zh-CN" sz="1400" dirty="0"/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 input{width:150px;height:120px</a:t>
            </a:r>
            <a:r>
              <a:rPr lang="en-US" altLang="zh-CN" sz="1400" dirty="0"/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&lt;/</a:t>
            </a:r>
            <a:r>
              <a:rPr lang="en-US" altLang="zh-CN" sz="1400" dirty="0"/>
              <a:t>style&gt;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h3&gt;</a:t>
            </a:r>
            <a:r>
              <a:rPr lang="zh-CN" altLang="en-US" sz="1400" dirty="0"/>
              <a:t>我国首艘航母辽宁号</a:t>
            </a:r>
            <a:r>
              <a:rPr lang="en-US" altLang="zh-CN" sz="1400" dirty="0"/>
              <a:t>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input type="image" name="image" </a:t>
            </a:r>
            <a:r>
              <a:rPr lang="en-US" altLang="zh-CN" sz="1400" dirty="0" err="1"/>
              <a:t>src</a:t>
            </a:r>
            <a:r>
              <a:rPr lang="en-US" altLang="zh-CN" sz="1400" dirty="0"/>
              <a:t>="liaoninghao.jpg" </a:t>
            </a:r>
            <a:r>
              <a:rPr lang="en-US" altLang="zh-CN" sz="1400" dirty="0" smtClean="0"/>
              <a:t>align="center" 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input type="submit" value="</a:t>
            </a:r>
            <a:r>
              <a:rPr lang="zh-CN" altLang="en-US" sz="1400" dirty="0"/>
              <a:t>提交</a:t>
            </a:r>
            <a:r>
              <a:rPr lang="en-US" altLang="zh-CN" sz="1400" dirty="0"/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  <a:endParaRPr lang="zh-CN" altLang="en-US" sz="1600" dirty="0"/>
          </a:p>
        </p:txBody>
      </p:sp>
      <p:sp>
        <p:nvSpPr>
          <p:cNvPr id="25606" name="Rectangle 6"/>
          <p:cNvSpPr>
            <a:spLocks noChangeArrowheads="1"/>
          </p:cNvSpPr>
          <p:nvPr/>
        </p:nvSpPr>
        <p:spPr bwMode="auto">
          <a:xfrm>
            <a:off x="5791200" y="3371850"/>
            <a:ext cx="3048000" cy="1107996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 err="1">
                <a:latin typeface="微软雅黑" pitchFamily="34" charset="-122"/>
                <a:ea typeface="微软雅黑" pitchFamily="34" charset="-122"/>
              </a:rPr>
              <a:t>src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属性是必需的，它用于设置图像文件的路径。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9800" y="1200150"/>
            <a:ext cx="2838450" cy="1887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75215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6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12.3.6-12.3.8 </a:t>
            </a:r>
            <a:r>
              <a:rPr lang="zh-CN" altLang="en-US" dirty="0" smtClean="0"/>
              <a:t>提交按钮</a:t>
            </a:r>
            <a:r>
              <a:rPr lang="zh-CN" altLang="en-US" dirty="0"/>
              <a:t>、</a:t>
            </a:r>
            <a:r>
              <a:rPr lang="zh-CN" altLang="en-US" dirty="0" smtClean="0"/>
              <a:t>重</a:t>
            </a:r>
            <a:r>
              <a:rPr lang="zh-CN" altLang="en-US" dirty="0"/>
              <a:t>置按</a:t>
            </a:r>
            <a:r>
              <a:rPr lang="zh-CN" altLang="en-US" dirty="0" smtClean="0"/>
              <a:t>钮和普</a:t>
            </a:r>
            <a:r>
              <a:rPr lang="zh-CN" altLang="en-US" dirty="0"/>
              <a:t>通按钮</a:t>
            </a:r>
            <a:endParaRPr lang="zh-CN" altLang="en-US" dirty="0" smtClean="0"/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3886200"/>
          </a:xfrm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type="submit"  value=""&gt;</a:t>
            </a:r>
          </a:p>
          <a:p>
            <a:pPr lvl="1">
              <a:buNone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value: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指定显示在提交按钮上的文字，默认值“提交查询内容”，需要给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value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赋个初值。点击提交按钮后，将表单数据提交给服务器。       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 "    type="reset"    value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=""&gt;</a:t>
            </a:r>
          </a:p>
          <a:p>
            <a:pPr lvl="1">
              <a:lnSpc>
                <a:spcPct val="90000"/>
              </a:lnSpc>
              <a:buNone/>
            </a:pPr>
            <a:r>
              <a:rPr lang="zh-CN" altLang="en-US" b="0" dirty="0">
                <a:ea typeface="黑体" pitchFamily="49" charset="-122"/>
              </a:rPr>
              <a:t>注：</a:t>
            </a:r>
            <a:r>
              <a:rPr lang="en-US" altLang="zh-CN" b="0" dirty="0">
                <a:ea typeface="黑体" pitchFamily="49" charset="-122"/>
              </a:rPr>
              <a:t>value</a:t>
            </a:r>
            <a:r>
              <a:rPr lang="zh-CN" altLang="en-US" b="0" dirty="0">
                <a:ea typeface="黑体" pitchFamily="49" charset="-122"/>
              </a:rPr>
              <a:t>值默认为“重置”，不需要定义，但可以改变。点击该按钮可将表单域的内容清空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endParaRPr lang="en-US" altLang="zh-CN" b="0" dirty="0" smtClean="0">
              <a:ea typeface="黑体" pitchFamily="49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name="" type="button" value="" 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onclick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=""&gt;</a:t>
            </a:r>
            <a:endParaRPr lang="en-US" altLang="zh-CN" dirty="0" smtClean="0">
              <a:solidFill>
                <a:srgbClr val="FF0000"/>
              </a:solidFill>
              <a:ea typeface="宋体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b="0" dirty="0">
                <a:ea typeface="黑体" pitchFamily="49" charset="-122"/>
              </a:rPr>
              <a:t>注：普通按钮需要定义</a:t>
            </a:r>
            <a:r>
              <a:rPr lang="en-US" altLang="zh-CN" b="0" dirty="0" err="1">
                <a:ea typeface="黑体" pitchFamily="49" charset="-122"/>
              </a:rPr>
              <a:t>onclick</a:t>
            </a:r>
            <a:r>
              <a:rPr lang="zh-CN" altLang="en-US" b="0" dirty="0">
                <a:ea typeface="黑体" pitchFamily="49" charset="-122"/>
              </a:rPr>
              <a:t>属性，才能进行表单处理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r>
              <a:rPr lang="zh-CN" altLang="en-US" sz="2800" b="0" dirty="0" smtClean="0"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2800" b="0" dirty="0">
              <a:latin typeface="微软雅黑" pitchFamily="34" charset="-122"/>
              <a:ea typeface="微软雅黑" pitchFamily="34" charset="-122"/>
            </a:endParaRPr>
          </a:p>
          <a:p>
            <a:pPr lvl="1">
              <a:buFont typeface="Wingdings" pitchFamily="2" charset="2"/>
              <a:buNone/>
            </a:pPr>
            <a:endParaRPr lang="en-US" altLang="zh-CN" sz="240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746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按钮组合案例</a:t>
            </a:r>
          </a:p>
        </p:txBody>
      </p:sp>
      <p:sp>
        <p:nvSpPr>
          <p:cNvPr id="2" name="矩形 1"/>
          <p:cNvSpPr/>
          <p:nvPr/>
        </p:nvSpPr>
        <p:spPr>
          <a:xfrm>
            <a:off x="533400" y="800100"/>
            <a:ext cx="8534400" cy="3503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&lt;!-- edu_12_3_4.html --&gt;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&lt;!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doctype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&lt;html 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lang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&lt;head&gt;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&lt;meta 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charset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="UTF-8"&gt;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&lt;title&gt;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三种按钮的应用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&lt;style type="text/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css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input{width:100px;height:25px;}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body{text-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align:center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{width:400px;height:180px;}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&lt;/style&gt;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&lt;legend&gt;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三种按钮的应用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&lt;/legend&gt;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&lt;h3&gt;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请输入用户信息：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&lt;/h3&gt;</a:t>
            </a:r>
          </a:p>
          <a:p>
            <a:pPr>
              <a:lnSpc>
                <a:spcPts val="1400"/>
              </a:lnSpc>
            </a:pP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用户名：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type="text" name="username" size="10"/&gt;</a:t>
            </a:r>
          </a:p>
          <a:p>
            <a:pPr>
              <a:lnSpc>
                <a:spcPts val="1400"/>
              </a:lnSpc>
            </a:pP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密码：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type="password" name="password" size="10"/&gt;&lt;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/&gt;&lt;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191207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按钮组合案例</a:t>
            </a:r>
          </a:p>
        </p:txBody>
      </p:sp>
      <p:sp>
        <p:nvSpPr>
          <p:cNvPr id="2" name="矩形 1"/>
          <p:cNvSpPr/>
          <p:nvPr/>
        </p:nvSpPr>
        <p:spPr>
          <a:xfrm>
            <a:off x="533400" y="819151"/>
            <a:ext cx="8534400" cy="152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&amp;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nbsp;&amp;nbsp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;&lt;input type="submit" name="submit"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提交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type="reset" name="reset"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重置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&lt;input type="button" name="button"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注册新用户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 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onclick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javascript:alert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('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注册新用户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');"/&gt;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&lt;/form&gt;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&lt;/body&gt;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&lt;/html&gt;</a:t>
            </a:r>
            <a:endParaRPr lang="en-US" altLang="zh-CN" sz="1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2419350"/>
            <a:ext cx="6090248" cy="224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1345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12.3.9-12.3.10  </a:t>
            </a:r>
            <a:r>
              <a:rPr lang="zh-CN" altLang="en-US" dirty="0" smtClean="0"/>
              <a:t>文件选择框及隐</a:t>
            </a:r>
            <a:r>
              <a:rPr lang="zh-CN" altLang="en-US" dirty="0"/>
              <a:t>藏框</a:t>
            </a:r>
            <a:endParaRPr lang="zh-CN" altLang="en-US" dirty="0" smtClean="0"/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534400" cy="2000250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</a:t>
            </a:r>
            <a:r>
              <a:rPr lang="en-US" altLang="zh-CN" sz="180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&lt;input  name=""  type="file"&gt;</a:t>
            </a:r>
          </a:p>
          <a:p>
            <a:pPr>
              <a:buNone/>
            </a:pPr>
            <a:r>
              <a:rPr lang="zh-CN" altLang="en-US" b="0" dirty="0">
                <a:ea typeface="黑体" pitchFamily="49" charset="-122"/>
              </a:rPr>
              <a:t>注：选择文件后并不能真正打开，只是将文件名回填到文件输入框内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endParaRPr lang="en-US" altLang="zh-CN" b="0" dirty="0" smtClean="0">
              <a:ea typeface="黑体" pitchFamily="49" charset="-122"/>
            </a:endParaRPr>
          </a:p>
          <a:p>
            <a:pPr lvl="1">
              <a:buNone/>
            </a:pPr>
            <a:r>
              <a:rPr lang="en-US" altLang="zh-CN" sz="1800" b="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b="0" dirty="0">
                <a:solidFill>
                  <a:srgbClr val="FF0000"/>
                </a:solidFill>
                <a:ea typeface="宋体" charset="-122"/>
              </a:rPr>
              <a:t>input name="" type="hidden" value</a:t>
            </a:r>
            <a:r>
              <a:rPr lang="en-US" altLang="zh-CN" sz="1800" b="0" dirty="0" smtClean="0">
                <a:solidFill>
                  <a:srgbClr val="FF0000"/>
                </a:solidFill>
                <a:ea typeface="宋体" charset="-122"/>
              </a:rPr>
              <a:t>=""&gt;</a:t>
            </a:r>
          </a:p>
          <a:p>
            <a:pPr lvl="1">
              <a:buNone/>
            </a:pPr>
            <a:r>
              <a:rPr lang="zh-CN" altLang="en-US" b="0" dirty="0">
                <a:ea typeface="黑体" pitchFamily="49" charset="-122"/>
              </a:rPr>
              <a:t>注：隐藏框不显示在表单中，随用户表单一起提交给服务器</a:t>
            </a:r>
            <a:r>
              <a:rPr lang="zh-CN" altLang="en-US" sz="2400" b="0" dirty="0" smtClean="0">
                <a:ea typeface="黑体" pitchFamily="49" charset="-122"/>
              </a:rPr>
              <a:t>。</a:t>
            </a:r>
            <a:endParaRPr lang="en-US" altLang="zh-CN" sz="2400" b="0" dirty="0" smtClean="0">
              <a:ea typeface="黑体" pitchFamily="49" charset="-122"/>
            </a:endParaRPr>
          </a:p>
          <a:p>
            <a:pPr lvl="1">
              <a:buNone/>
            </a:pPr>
            <a:endParaRPr lang="en-US" altLang="zh-CN" sz="2400" dirty="0">
              <a:ea typeface="宋体" charset="-122"/>
            </a:endParaRPr>
          </a:p>
          <a:p>
            <a:pPr>
              <a:buFont typeface="Wingdings" pitchFamily="2" charset="2"/>
              <a:buNone/>
            </a:pPr>
            <a:endParaRPr lang="en-US" altLang="zh-CN" sz="2600" dirty="0" smtClean="0">
              <a:solidFill>
                <a:srgbClr val="FF0000"/>
              </a:solidFill>
              <a:ea typeface="宋体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3400" y="2876550"/>
            <a:ext cx="82296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&lt;!-- 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edu_12_3_5.html 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&lt;!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doctype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&lt;html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lang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title&gt;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文件选择框与隐藏框的应用例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&lt;/title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  &lt;style type="text/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css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"&gt;  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              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{width:500px;height:150px;margin:20px;}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xmlns="" val="274839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/>
              <a:t>多</a:t>
            </a:r>
            <a:r>
              <a:rPr lang="zh-CN" altLang="zh-CN" dirty="0"/>
              <a:t>行三列</a:t>
            </a:r>
            <a:r>
              <a:rPr lang="zh-CN" altLang="zh-CN" dirty="0" smtClean="0"/>
              <a:t>模式页面布局</a:t>
            </a:r>
            <a:r>
              <a:rPr lang="zh-CN" altLang="en-US" dirty="0" smtClean="0"/>
              <a:t>案例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762000" y="4182666"/>
            <a:ext cx="7924800" cy="446484"/>
          </a:xfrm>
        </p:spPr>
        <p:txBody>
          <a:bodyPr/>
          <a:lstStyle/>
          <a:p>
            <a:r>
              <a:rPr lang="zh-CN" altLang="en-US" dirty="0" smtClean="0"/>
              <a:t>设计步骤：</a:t>
            </a:r>
            <a:r>
              <a:rPr lang="en-US" altLang="zh-CN" dirty="0" smtClean="0"/>
              <a:t>1.</a:t>
            </a:r>
            <a:r>
              <a:rPr lang="zh-CN" altLang="en-US" dirty="0" smtClean="0"/>
              <a:t>写出</a:t>
            </a:r>
            <a:r>
              <a:rPr lang="en-US" altLang="zh-CN" dirty="0" smtClean="0"/>
              <a:t>DIV</a:t>
            </a:r>
            <a:r>
              <a:rPr lang="zh-CN" altLang="en-US" dirty="0" smtClean="0"/>
              <a:t>结构； </a:t>
            </a:r>
            <a:r>
              <a:rPr lang="en-US" altLang="zh-CN" dirty="0" smtClean="0"/>
              <a:t>2.</a:t>
            </a:r>
            <a:r>
              <a:rPr lang="zh-CN" altLang="en-US" dirty="0" smtClean="0"/>
              <a:t>编写</a:t>
            </a:r>
            <a:r>
              <a:rPr lang="en-US" altLang="zh-CN" dirty="0" smtClean="0"/>
              <a:t>CSS</a:t>
            </a:r>
            <a:r>
              <a:rPr lang="zh-CN" altLang="en-US" dirty="0" smtClean="0"/>
              <a:t>文件</a:t>
            </a: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" name="图片 6" descr="多行三行模式布局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00100"/>
            <a:ext cx="5561330" cy="3371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99750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文件选择框、隐藏框案例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533400" y="835864"/>
            <a:ext cx="5257800" cy="3577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400" dirty="0" smtClean="0"/>
              <a:t>&lt;/head&gt;</a:t>
            </a:r>
            <a:endParaRPr lang="en-US" altLang="zh-CN" sz="1400" b="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form&gt;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fieldset</a:t>
            </a:r>
            <a:r>
              <a:rPr lang="en-US" altLang="zh-CN" sz="1400" dirty="0"/>
              <a:t>&gt;</a:t>
            </a:r>
          </a:p>
          <a:p>
            <a:pPr indent="357188">
              <a:lnSpc>
                <a:spcPts val="1500"/>
              </a:lnSpc>
            </a:pPr>
            <a:r>
              <a:rPr lang="en-US" altLang="zh-CN" sz="1400" dirty="0"/>
              <a:t>&lt;legend&gt;</a:t>
            </a:r>
            <a:r>
              <a:rPr lang="zh-CN" altLang="en-US" sz="1400" dirty="0"/>
              <a:t>文件选择框与隐藏框的应用例</a:t>
            </a:r>
            <a:r>
              <a:rPr lang="en-US" altLang="zh-CN" sz="1400" dirty="0"/>
              <a:t>&lt;/legend&gt;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&lt;h4&gt;</a:t>
            </a:r>
            <a:r>
              <a:rPr lang="zh-CN" altLang="en-US" sz="1400" dirty="0"/>
              <a:t>请输入个人信息：</a:t>
            </a:r>
            <a:r>
              <a:rPr lang="en-US" altLang="zh-CN" sz="1400" dirty="0"/>
              <a:t>&lt;/h4&gt;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姓名</a:t>
            </a:r>
            <a:r>
              <a:rPr lang="en-US" altLang="zh-CN" sz="1400" dirty="0"/>
              <a:t>:&lt;input type="text" name="name" size="10"/&gt;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性别</a:t>
            </a:r>
            <a:r>
              <a:rPr lang="en-US" altLang="zh-CN" sz="1400" dirty="0"/>
              <a:t>:&lt;input type="radio" name="sex" value="male"/&gt;</a:t>
            </a:r>
            <a:r>
              <a:rPr lang="zh-CN" altLang="en-US" sz="1400" dirty="0"/>
              <a:t>男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type="radio" name="sex" value="female"/&gt;</a:t>
            </a:r>
            <a:r>
              <a:rPr lang="zh-CN" altLang="en-US" sz="1400" dirty="0"/>
              <a:t>女</a:t>
            </a:r>
            <a:r>
              <a:rPr lang="en-US" altLang="zh-CN" sz="1400" dirty="0"/>
              <a:t>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年龄</a:t>
            </a:r>
            <a:r>
              <a:rPr lang="en-US" altLang="zh-CN" sz="1400" dirty="0"/>
              <a:t>:&lt;input type="text" name="age" size="8"/&gt;&lt;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/&gt;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&lt;h4&gt;</a:t>
            </a:r>
            <a:r>
              <a:rPr lang="zh-CN" altLang="en-US" sz="1400" dirty="0"/>
              <a:t>请选择文件：</a:t>
            </a:r>
            <a:r>
              <a:rPr lang="en-US" altLang="zh-CN" sz="1400" dirty="0"/>
              <a:t>&lt;/h4&gt;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type="file" name="file" size="40"&gt;&lt;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type="hidden" name="admin" value="ABCD"&gt;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fieldset</a:t>
            </a:r>
            <a:r>
              <a:rPr lang="en-US" altLang="zh-CN" sz="1400" dirty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&lt;/form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html&gt;</a:t>
            </a:r>
          </a:p>
        </p:txBody>
      </p:sp>
      <p:pic>
        <p:nvPicPr>
          <p:cNvPr id="1025" name="图片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952750"/>
            <a:ext cx="25146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4463637" y="48339"/>
            <a:ext cx="21672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4463637" y="1262778"/>
            <a:ext cx="21672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9800" y="1123950"/>
            <a:ext cx="2992437" cy="1736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37759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5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4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12.4 </a:t>
            </a:r>
            <a:r>
              <a:rPr lang="zh-CN" altLang="en-US" dirty="0" smtClean="0"/>
              <a:t>多行文本输入框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474075" cy="446484"/>
          </a:xfrm>
        </p:spPr>
        <p:txBody>
          <a:bodyPr/>
          <a:lstStyle/>
          <a:p>
            <a:pPr lvl="1" indent="-533400">
              <a:buFont typeface="Wingdings" pitchFamily="2" charset="2"/>
              <a:buNone/>
              <a:tabLst>
                <a:tab pos="715963" algn="l"/>
              </a:tabLst>
            </a:pPr>
            <a:r>
              <a:rPr lang="zh-CN" altLang="en-US" sz="1800" dirty="0" smtClean="0">
                <a:solidFill>
                  <a:srgbClr val="FF0000"/>
                </a:solidFill>
                <a:ea typeface="宋体" charset="-122"/>
              </a:rPr>
              <a:t>语法：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name=”” rows="" cols="" wrap=""&gt; &lt;/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 </a:t>
            </a:r>
            <a:endParaRPr lang="en-US" altLang="zh-CN" sz="1400" dirty="0" smtClean="0">
              <a:solidFill>
                <a:srgbClr val="FF0000"/>
              </a:solidFill>
              <a:ea typeface="宋体" charset="-122"/>
            </a:endParaRP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533400" y="1314451"/>
            <a:ext cx="4953000" cy="2964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edu_12_4_1.html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征求意见表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&lt;h3&gt;</a:t>
            </a:r>
            <a:r>
              <a:rPr lang="zh-CN" altLang="en-US" sz="1400" dirty="0"/>
              <a:t>请您填写宝贵意见：</a:t>
            </a:r>
            <a:r>
              <a:rPr lang="en-US" altLang="zh-CN" sz="1400" dirty="0"/>
              <a:t>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textarea</a:t>
            </a:r>
            <a:r>
              <a:rPr lang="en-US" altLang="zh-CN" sz="1400" dirty="0"/>
              <a:t> name="info" rows="4" cols="50" wrap="virtual"&gt;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textarea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</a:p>
        </p:txBody>
      </p:sp>
      <p:sp>
        <p:nvSpPr>
          <p:cNvPr id="37894" name="Rectangle 6"/>
          <p:cNvSpPr>
            <a:spLocks noChangeArrowheads="1"/>
          </p:cNvSpPr>
          <p:nvPr/>
        </p:nvSpPr>
        <p:spPr bwMode="auto">
          <a:xfrm>
            <a:off x="5638800" y="2920246"/>
            <a:ext cx="3429000" cy="178510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rows: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指定输入的行数；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cols: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指定输入的列数；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wrap: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指定文本自动换行，值分别为：</a:t>
            </a:r>
            <a:r>
              <a:rPr lang="en-US" altLang="zh-CN" b="0" dirty="0" err="1">
                <a:latin typeface="微软雅黑" pitchFamily="34" charset="-122"/>
                <a:ea typeface="微软雅黑" pitchFamily="34" charset="-122"/>
              </a:rPr>
              <a:t>off|physical|virtual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1200150"/>
            <a:ext cx="2646363" cy="1412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33443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7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 build="p"/>
      <p:bldP spid="37892" grpId="0"/>
      <p:bldP spid="3789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12.5 </a:t>
            </a:r>
            <a:r>
              <a:rPr lang="zh-CN" altLang="en-US" dirty="0" smtClean="0"/>
              <a:t>下拉列表框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458200" cy="1885950"/>
          </a:xfrm>
          <a:ln>
            <a:solidFill>
              <a:schemeClr val="bg1"/>
            </a:solidFill>
          </a:ln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ea typeface="宋体" charset="-122"/>
              </a:rPr>
              <a:t>&lt;select name=""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size="" multiple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  </a:t>
            </a:r>
            <a:r>
              <a:rPr lang="en-US" altLang="zh-CN" sz="1800" dirty="0">
                <a:ea typeface="宋体" charset="-122"/>
              </a:rPr>
              <a:t>&lt;option value=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>
                <a:ea typeface="宋体" charset="-122"/>
              </a:rPr>
              <a:t>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selected</a:t>
            </a:r>
            <a:r>
              <a:rPr lang="en-US" altLang="zh-CN" sz="1800" dirty="0">
                <a:ea typeface="宋体" charset="-122"/>
              </a:rPr>
              <a:t>  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 </a:t>
            </a:r>
            <a:r>
              <a:rPr lang="en-US" altLang="zh-CN" sz="1800" dirty="0">
                <a:ea typeface="宋体" charset="-122"/>
              </a:rPr>
              <a:t>&lt;option </a:t>
            </a:r>
            <a:r>
              <a:rPr lang="en-US" altLang="zh-CN" sz="1800" dirty="0" smtClean="0">
                <a:ea typeface="宋体" charset="-122"/>
              </a:rPr>
              <a:t>    value</a:t>
            </a:r>
            <a:r>
              <a:rPr lang="en-US" altLang="zh-CN" sz="1800" dirty="0">
                <a:ea typeface="宋体" charset="-122"/>
              </a:rPr>
              <a:t>=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>
                <a:ea typeface="宋体" charset="-122"/>
              </a:rPr>
              <a:t> </a:t>
            </a:r>
            <a:r>
              <a:rPr lang="en-US" altLang="zh-CN" sz="1800" dirty="0" smtClean="0">
                <a:ea typeface="宋体" charset="-122"/>
              </a:rPr>
              <a:t> </a:t>
            </a:r>
            <a:r>
              <a:rPr lang="en-US" altLang="zh-CN" sz="1800" dirty="0">
                <a:ea typeface="宋体" charset="-122"/>
              </a:rPr>
              <a:t>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&lt;</a:t>
            </a:r>
            <a:r>
              <a:rPr lang="en-US" altLang="zh-CN" sz="1800" dirty="0">
                <a:ea typeface="宋体" charset="-122"/>
              </a:rPr>
              <a:t>option value</a:t>
            </a:r>
            <a:r>
              <a:rPr lang="en-US" altLang="zh-CN" sz="1800" dirty="0" smtClean="0">
                <a:ea typeface="宋体" charset="-122"/>
              </a:rPr>
              <a:t>=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 smtClean="0">
                <a:ea typeface="宋体" charset="-122"/>
              </a:rPr>
              <a:t>   </a:t>
            </a:r>
            <a:r>
              <a:rPr lang="en-US" altLang="zh-CN" sz="1800" dirty="0">
                <a:ea typeface="宋体" charset="-122"/>
              </a:rPr>
              <a:t>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&lt;/option&gt;</a:t>
            </a:r>
            <a:r>
              <a:rPr lang="en-US" altLang="zh-CN" sz="1800" dirty="0" smtClean="0">
                <a:ea typeface="宋体" charset="-122"/>
              </a:rPr>
              <a:t>  </a:t>
            </a:r>
          </a:p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ea typeface="宋体" charset="-122"/>
              </a:rPr>
              <a:t> &lt;/select&gt;</a:t>
            </a:r>
          </a:p>
        </p:txBody>
      </p:sp>
      <p:sp>
        <p:nvSpPr>
          <p:cNvPr id="39943" name="Rectangle 7"/>
          <p:cNvSpPr>
            <a:spLocks noChangeArrowheads="1"/>
          </p:cNvSpPr>
          <p:nvPr/>
        </p:nvSpPr>
        <p:spPr bwMode="auto">
          <a:xfrm>
            <a:off x="533400" y="2952750"/>
            <a:ext cx="8458200" cy="110799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size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定义下拉列表的大小</a:t>
            </a:r>
            <a:r>
              <a:rPr lang="zh-CN" altLang="en-US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b="0" dirty="0" smtClean="0">
              <a:solidFill>
                <a:srgbClr val="003399"/>
              </a:solidFill>
              <a:latin typeface="微软雅黑" pitchFamily="34" charset="-122"/>
              <a:ea typeface="微软雅黑" pitchFamily="34" charset="-122"/>
            </a:endParaRPr>
          </a:p>
          <a:p>
            <a:pPr indent="449263"/>
            <a:r>
              <a:rPr lang="en-US" altLang="zh-CN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multiple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设置列表框支持多选</a:t>
            </a:r>
            <a:r>
              <a:rPr lang="zh-CN" altLang="en-US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b="0" dirty="0" smtClean="0">
              <a:solidFill>
                <a:srgbClr val="003399"/>
              </a:solidFill>
              <a:latin typeface="微软雅黑" pitchFamily="34" charset="-122"/>
              <a:ea typeface="微软雅黑" pitchFamily="34" charset="-122"/>
            </a:endParaRPr>
          </a:p>
          <a:p>
            <a:pPr indent="449263"/>
            <a:r>
              <a:rPr lang="en-US" altLang="zh-CN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selected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设置选项为预选状态。</a:t>
            </a:r>
          </a:p>
        </p:txBody>
      </p:sp>
    </p:spTree>
    <p:extLst>
      <p:ext uri="{BB962C8B-B14F-4D97-AF65-F5344CB8AC3E}">
        <p14:creationId xmlns:p14="http://schemas.microsoft.com/office/powerpoint/2010/main" xmlns="" val="33241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3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8" grpId="0" build="p" animBg="1"/>
      <p:bldP spid="39943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12.5 </a:t>
            </a:r>
            <a:r>
              <a:rPr lang="zh-CN" altLang="en-US" dirty="0" smtClean="0"/>
              <a:t>下拉列表框</a:t>
            </a:r>
          </a:p>
        </p:txBody>
      </p:sp>
      <p:sp>
        <p:nvSpPr>
          <p:cNvPr id="39941" name="Rectangle 5"/>
          <p:cNvSpPr>
            <a:spLocks noChangeArrowheads="1"/>
          </p:cNvSpPr>
          <p:nvPr/>
        </p:nvSpPr>
        <p:spPr bwMode="auto">
          <a:xfrm>
            <a:off x="533400" y="813971"/>
            <a:ext cx="5181600" cy="3683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edu_12_5_1.html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下拉列表框的应用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&lt;h3&gt;</a:t>
            </a:r>
            <a:r>
              <a:rPr lang="zh-CN" altLang="en-US" sz="1400" dirty="0"/>
              <a:t>请选择您的课程</a:t>
            </a:r>
            <a:r>
              <a:rPr lang="en-US" altLang="zh-CN" sz="1400" dirty="0"/>
              <a:t>:&lt;/h3&gt;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&lt;select name="course" size="4" multiple&gt;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value="c1" selected&gt;C/C++</a:t>
            </a:r>
            <a:r>
              <a:rPr lang="zh-CN" altLang="en-US" sz="1400" dirty="0"/>
              <a:t>程序设计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value="c2"&gt;</a:t>
            </a:r>
            <a:r>
              <a:rPr lang="zh-CN" altLang="en-US" sz="1400" dirty="0"/>
              <a:t>计算机网络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value="c3" &gt;</a:t>
            </a:r>
            <a:r>
              <a:rPr lang="zh-CN" altLang="en-US" sz="1400" dirty="0"/>
              <a:t>数据结构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value="c4"&gt;Java</a:t>
            </a:r>
            <a:r>
              <a:rPr lang="zh-CN" altLang="en-US" sz="1400" dirty="0"/>
              <a:t>程序设计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value="c5"&gt;</a:t>
            </a:r>
            <a:r>
              <a:rPr lang="zh-CN" altLang="en-US" sz="1400" dirty="0"/>
              <a:t>计算机组成原理</a:t>
            </a:r>
            <a:r>
              <a:rPr lang="en-US" altLang="zh-CN" sz="1400" dirty="0"/>
              <a:t>&lt;/option</a:t>
            </a:r>
            <a:r>
              <a:rPr lang="en-US" altLang="zh-CN" sz="1400" dirty="0" smtClean="0"/>
              <a:t>&gt;</a:t>
            </a:r>
            <a:r>
              <a:rPr lang="en-US" altLang="zh-CN" sz="1400" dirty="0"/>
              <a:t>	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&lt;/select&gt;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1276350"/>
            <a:ext cx="2794000" cy="212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14534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9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1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12.6 </a:t>
            </a:r>
            <a:r>
              <a:rPr lang="zh-CN" altLang="en-US" dirty="0" smtClean="0"/>
              <a:t>综合实例</a:t>
            </a:r>
          </a:p>
        </p:txBody>
      </p:sp>
      <p:sp>
        <p:nvSpPr>
          <p:cNvPr id="47109" name="Text Box 5"/>
          <p:cNvSpPr txBox="1">
            <a:spLocks noChangeArrowheads="1"/>
          </p:cNvSpPr>
          <p:nvPr/>
        </p:nvSpPr>
        <p:spPr bwMode="auto">
          <a:xfrm>
            <a:off x="533400" y="3935909"/>
            <a:ext cx="8534400" cy="769441"/>
          </a:xfrm>
          <a:prstGeom prst="rect">
            <a:avLst/>
          </a:prstGeom>
          <a:noFill/>
          <a:ln w="9525">
            <a:solidFill>
              <a:srgbClr val="0000FA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/>
              <a:t>    </a:t>
            </a:r>
            <a:r>
              <a:rPr lang="zh-CN" altLang="en-US" dirty="0">
                <a:latin typeface="+mj-ea"/>
                <a:ea typeface="+mj-ea"/>
              </a:rPr>
              <a:t>采用表格</a:t>
            </a:r>
            <a:r>
              <a:rPr lang="en-US" altLang="zh-CN" dirty="0">
                <a:latin typeface="+mj-ea"/>
                <a:ea typeface="+mj-ea"/>
              </a:rPr>
              <a:t>+</a:t>
            </a:r>
            <a:r>
              <a:rPr lang="zh-CN" altLang="en-US" dirty="0">
                <a:latin typeface="+mj-ea"/>
                <a:ea typeface="+mj-ea"/>
              </a:rPr>
              <a:t>表单</a:t>
            </a:r>
            <a:r>
              <a:rPr lang="en-US" altLang="zh-CN" dirty="0">
                <a:latin typeface="+mj-ea"/>
                <a:ea typeface="+mj-ea"/>
              </a:rPr>
              <a:t>+CSS</a:t>
            </a:r>
            <a:r>
              <a:rPr lang="zh-CN" altLang="en-US" dirty="0">
                <a:latin typeface="+mj-ea"/>
                <a:ea typeface="+mj-ea"/>
              </a:rPr>
              <a:t>完成页面布局设计。</a:t>
            </a:r>
            <a:r>
              <a:rPr lang="en-US" altLang="zh-CN" dirty="0">
                <a:latin typeface="+mj-ea"/>
                <a:ea typeface="+mj-ea"/>
              </a:rPr>
              <a:t>Form</a:t>
            </a:r>
            <a:r>
              <a:rPr lang="zh-CN" altLang="en-US" dirty="0">
                <a:latin typeface="+mj-ea"/>
                <a:ea typeface="+mj-ea"/>
              </a:rPr>
              <a:t>标记包含</a:t>
            </a:r>
            <a:r>
              <a:rPr lang="en-US" altLang="zh-CN" dirty="0">
                <a:latin typeface="+mj-ea"/>
                <a:ea typeface="+mj-ea"/>
              </a:rPr>
              <a:t>table</a:t>
            </a:r>
            <a:r>
              <a:rPr lang="zh-CN" altLang="en-US" dirty="0">
                <a:latin typeface="+mj-ea"/>
                <a:ea typeface="+mj-ea"/>
              </a:rPr>
              <a:t>标记，</a:t>
            </a:r>
            <a:r>
              <a:rPr lang="en-US" altLang="zh-CN" dirty="0">
                <a:latin typeface="+mj-ea"/>
                <a:ea typeface="+mj-ea"/>
              </a:rPr>
              <a:t>table</a:t>
            </a:r>
            <a:r>
              <a:rPr lang="zh-CN" altLang="en-US" dirty="0">
                <a:latin typeface="+mj-ea"/>
                <a:ea typeface="+mj-ea"/>
              </a:rPr>
              <a:t>标记包含表单控件（表单元素）。表格为</a:t>
            </a:r>
            <a:r>
              <a:rPr lang="en-US" altLang="zh-CN" dirty="0">
                <a:latin typeface="+mj-ea"/>
                <a:ea typeface="+mj-ea"/>
              </a:rPr>
              <a:t>11</a:t>
            </a:r>
            <a:r>
              <a:rPr lang="zh-CN" altLang="en-US" dirty="0">
                <a:latin typeface="+mj-ea"/>
                <a:ea typeface="+mj-ea"/>
              </a:rPr>
              <a:t>行</a:t>
            </a:r>
            <a:r>
              <a:rPr lang="en-US" altLang="zh-CN" dirty="0">
                <a:latin typeface="+mj-ea"/>
                <a:ea typeface="+mj-ea"/>
              </a:rPr>
              <a:t>9</a:t>
            </a:r>
            <a:r>
              <a:rPr lang="zh-CN" altLang="en-US" dirty="0">
                <a:latin typeface="+mj-ea"/>
                <a:ea typeface="+mj-ea"/>
              </a:rPr>
              <a:t>列。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971550"/>
            <a:ext cx="4840288" cy="2784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86851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7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9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12.6 </a:t>
            </a:r>
            <a:r>
              <a:rPr lang="zh-CN" altLang="en-US" dirty="0" smtClean="0"/>
              <a:t>综合实例</a:t>
            </a:r>
            <a:r>
              <a:rPr lang="en-US" altLang="zh-CN" dirty="0" smtClean="0"/>
              <a:t>-</a:t>
            </a:r>
            <a:r>
              <a:rPr lang="zh-CN" altLang="en-US" dirty="0" smtClean="0"/>
              <a:t>分析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379214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&lt;!-- edu_12_6_1.html --&gt;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&lt;html&gt;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&lt;head&gt;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&lt;title&gt;</a:t>
            </a:r>
            <a:r>
              <a:rPr lang="zh-CN" altLang="en-US" sz="1600" dirty="0" smtClean="0">
                <a:ea typeface="宋体" charset="-122"/>
              </a:rPr>
              <a:t>第十八届中国国际广告节会议注册表</a:t>
            </a:r>
            <a:r>
              <a:rPr lang="en-US" altLang="zh-CN" sz="1600" dirty="0" smtClean="0">
                <a:ea typeface="宋体" charset="-122"/>
              </a:rPr>
              <a:t>&lt;/title&gt;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&lt;style type="text/</a:t>
            </a:r>
            <a:r>
              <a:rPr lang="en-US" altLang="zh-CN" sz="1600" dirty="0" err="1" smtClean="0">
                <a:ea typeface="宋体" charset="-122"/>
              </a:rPr>
              <a:t>css</a:t>
            </a:r>
            <a:r>
              <a:rPr lang="en-US" altLang="zh-CN" sz="1600" dirty="0" smtClean="0">
                <a:ea typeface="宋体" charset="-122"/>
              </a:rPr>
              <a:t>"&gt;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body{ </a:t>
            </a:r>
            <a:r>
              <a:rPr lang="en-US" altLang="zh-CN" sz="1600" dirty="0" err="1" smtClean="0">
                <a:ea typeface="宋体" charset="-122"/>
              </a:rPr>
              <a:t>text-align:center</a:t>
            </a:r>
            <a:r>
              <a:rPr lang="en-US" altLang="zh-CN" sz="1600" dirty="0" smtClean="0">
                <a:ea typeface="宋体" charset="-122"/>
              </a:rPr>
              <a:t>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h1{ font-size:25px;text-align:center;}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{ font-size:14px;align:center;width:840px; margin:0 </a:t>
            </a:r>
            <a:r>
              <a:rPr lang="en-US" altLang="zh-CN" sz="1600" dirty="0" err="1" smtClean="0">
                <a:ea typeface="宋体" charset="-122"/>
              </a:rPr>
              <a:t>auto;background</a:t>
            </a:r>
            <a:r>
              <a:rPr lang="en-US" altLang="zh-CN" sz="1600" dirty="0" smtClean="0">
                <a:ea typeface="宋体" charset="-122"/>
              </a:rPr>
              <a:t>:#f7f7f7;}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td{ border:1px solid #ccc;padding:2px 3px;text-align:center;}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.</a:t>
            </a:r>
            <a:r>
              <a:rPr lang="en-US" altLang="zh-CN" sz="1600" dirty="0" err="1" smtClean="0">
                <a:ea typeface="宋体" charset="-122"/>
              </a:rPr>
              <a:t>ibg</a:t>
            </a:r>
            <a:r>
              <a:rPr lang="en-US" altLang="zh-CN" sz="1600" dirty="0" smtClean="0">
                <a:ea typeface="宋体" charset="-122"/>
              </a:rPr>
              <a:t>{ </a:t>
            </a:r>
            <a:r>
              <a:rPr lang="en-US" altLang="zh-CN" sz="1600" dirty="0" err="1" smtClean="0">
                <a:ea typeface="宋体" charset="-122"/>
              </a:rPr>
              <a:t>text-align:left</a:t>
            </a:r>
            <a:r>
              <a:rPr lang="en-US" altLang="zh-CN" sz="1600" dirty="0" smtClean="0">
                <a:ea typeface="宋体" charset="-122"/>
              </a:rPr>
              <a:t>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  .</a:t>
            </a:r>
            <a:r>
              <a:rPr lang="en-US" altLang="zh-CN" sz="1600" dirty="0" err="1" smtClean="0">
                <a:ea typeface="宋体" charset="-122"/>
              </a:rPr>
              <a:t>zhuce</a:t>
            </a:r>
            <a:r>
              <a:rPr lang="en-US" altLang="zh-CN" sz="1600" dirty="0" smtClean="0">
                <a:ea typeface="宋体" charset="-122"/>
              </a:rPr>
              <a:t> .</a:t>
            </a:r>
            <a:r>
              <a:rPr lang="en-US" altLang="zh-CN" sz="1600" dirty="0" err="1" smtClean="0">
                <a:ea typeface="宋体" charset="-122"/>
              </a:rPr>
              <a:t>bbg</a:t>
            </a:r>
            <a:r>
              <a:rPr lang="en-US" altLang="zh-CN" sz="1600" dirty="0" smtClean="0">
                <a:ea typeface="宋体" charset="-122"/>
              </a:rPr>
              <a:t>{ padding:20px 0;font-size:13px;}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&lt;/style&gt;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1600" dirty="0" smtClean="0">
                <a:ea typeface="宋体" charset="-122"/>
              </a:rPr>
              <a:t>&lt;/head&gt;</a:t>
            </a:r>
            <a:endParaRPr lang="en-US" altLang="zh-CN" sz="140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47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11.6 </a:t>
            </a:r>
            <a:r>
              <a:rPr lang="zh-CN" altLang="en-US" smtClean="0"/>
              <a:t>综合实例</a:t>
            </a:r>
            <a:r>
              <a:rPr lang="en-US" altLang="zh-CN" smtClean="0"/>
              <a:t>-</a:t>
            </a:r>
            <a:r>
              <a:rPr lang="zh-CN" altLang="en-US" smtClean="0"/>
              <a:t>分析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534400" cy="3792141"/>
          </a:xfrm>
        </p:spPr>
        <p:txBody>
          <a:bodyPr/>
          <a:lstStyle/>
          <a:p>
            <a:pPr>
              <a:lnSpc>
                <a:spcPct val="80000"/>
              </a:lnSpc>
              <a:buFont typeface="Wingdings" pitchFamily="2" charset="2"/>
              <a:buNone/>
              <a:tabLst>
                <a:tab pos="355600" algn="l"/>
              </a:tabLst>
            </a:pPr>
            <a:r>
              <a:rPr lang="zh-CN" altLang="en-US" dirty="0" smtClean="0"/>
              <a:t>主体设计布局如下，其余代码省略。</a:t>
            </a:r>
            <a:endParaRPr lang="en-US" altLang="zh-CN" dirty="0" smtClean="0"/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&lt;body&gt;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&lt;form&gt;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&lt;table class="</a:t>
            </a:r>
            <a:r>
              <a:rPr lang="en-US" altLang="zh-CN" sz="1800" b="0" dirty="0" err="1" smtClean="0">
                <a:ea typeface="宋体" charset="-122"/>
              </a:rPr>
              <a:t>zhuce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</a:t>
            </a:r>
            <a:r>
              <a:rPr lang="en-US" altLang="zh-CN" sz="1800" b="0" dirty="0" err="1" smtClean="0">
                <a:ea typeface="宋体" charset="-122"/>
              </a:rPr>
              <a:t>tr</a:t>
            </a:r>
            <a:r>
              <a:rPr lang="en-US" altLang="zh-CN" sz="1800" b="0" dirty="0" smtClean="0">
                <a:ea typeface="宋体" charset="-122"/>
              </a:rPr>
              <a:t>&gt;&lt;td width="100"&gt;</a:t>
            </a:r>
            <a:r>
              <a:rPr lang="zh-CN" altLang="en-US" sz="1800" b="0" dirty="0" smtClean="0">
                <a:ea typeface="宋体" charset="-122"/>
              </a:rPr>
              <a:t>参会者姓名</a:t>
            </a:r>
            <a:r>
              <a:rPr lang="en-US" altLang="zh-CN" sz="1800" b="0" dirty="0" smtClean="0">
                <a:ea typeface="宋体" charset="-122"/>
              </a:rPr>
              <a:t>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 </a:t>
            </a:r>
            <a:r>
              <a:rPr lang="en-US" altLang="zh-CN" sz="1800" b="0" dirty="0" err="1" smtClean="0">
                <a:ea typeface="宋体" charset="-122"/>
              </a:rPr>
              <a:t>colspan</a:t>
            </a:r>
            <a:r>
              <a:rPr lang="en-US" altLang="zh-CN" sz="1800" b="0" dirty="0" smtClean="0">
                <a:ea typeface="宋体" charset="-122"/>
              </a:rPr>
              <a:t>="4" class="</a:t>
            </a:r>
            <a:r>
              <a:rPr lang="en-US" altLang="zh-CN" sz="1800" b="0" dirty="0" err="1" smtClean="0">
                <a:ea typeface="宋体" charset="-122"/>
              </a:rPr>
              <a:t>ibg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&lt;input name="</a:t>
            </a:r>
            <a:r>
              <a:rPr lang="en-US" altLang="zh-CN" sz="1800" b="0" dirty="0" err="1" smtClean="0">
                <a:ea typeface="宋体" charset="-122"/>
              </a:rPr>
              <a:t>txtName</a:t>
            </a:r>
            <a:r>
              <a:rPr lang="en-US" altLang="zh-CN" sz="1800" b="0" dirty="0" smtClean="0">
                <a:ea typeface="宋体" charset="-122"/>
              </a:rPr>
              <a:t>" type="text"&gt; 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&lt;td&gt;</a:t>
            </a:r>
            <a:r>
              <a:rPr lang="zh-CN" altLang="en-US" sz="1800" b="0" dirty="0" smtClean="0">
                <a:ea typeface="宋体" charset="-122"/>
              </a:rPr>
              <a:t>职务</a:t>
            </a:r>
            <a:r>
              <a:rPr lang="en-US" altLang="zh-CN" sz="1800" b="0" dirty="0" smtClean="0">
                <a:ea typeface="宋体" charset="-122"/>
              </a:rPr>
              <a:t>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 &lt;td </a:t>
            </a:r>
            <a:r>
              <a:rPr lang="en-US" altLang="zh-CN" sz="1800" b="0" dirty="0" err="1" smtClean="0">
                <a:ea typeface="宋体" charset="-122"/>
              </a:rPr>
              <a:t>colspan</a:t>
            </a:r>
            <a:r>
              <a:rPr lang="en-US" altLang="zh-CN" sz="1800" b="0" dirty="0" smtClean="0">
                <a:ea typeface="宋体" charset="-122"/>
              </a:rPr>
              <a:t>="3" class="</a:t>
            </a:r>
            <a:r>
              <a:rPr lang="en-US" altLang="zh-CN" sz="1800" b="0" dirty="0" err="1" smtClean="0">
                <a:ea typeface="宋体" charset="-122"/>
              </a:rPr>
              <a:t>ibg</a:t>
            </a:r>
            <a:r>
              <a:rPr lang="en-US" altLang="zh-CN" sz="1800" b="0" dirty="0" smtClean="0">
                <a:ea typeface="宋体" charset="-122"/>
              </a:rPr>
              <a:t>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&lt;input name="</a:t>
            </a:r>
            <a:r>
              <a:rPr lang="en-US" altLang="zh-CN" sz="1800" b="0" dirty="0" err="1" smtClean="0">
                <a:ea typeface="宋体" charset="-122"/>
              </a:rPr>
              <a:t>txtZhiwu</a:t>
            </a:r>
            <a:r>
              <a:rPr lang="en-US" altLang="zh-CN" sz="1800" b="0" dirty="0" smtClean="0">
                <a:ea typeface="宋体" charset="-122"/>
              </a:rPr>
              <a:t>" type="text"&gt;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 &lt;/td&gt;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&lt;/</a:t>
            </a:r>
            <a:r>
              <a:rPr lang="en-US" altLang="zh-CN" sz="1800" b="0" dirty="0" err="1" smtClean="0">
                <a:ea typeface="宋体" charset="-122"/>
              </a:rPr>
              <a:t>tr</a:t>
            </a:r>
            <a:r>
              <a:rPr lang="en-US" altLang="zh-CN" sz="1800" b="0" dirty="0" smtClean="0">
                <a:ea typeface="宋体" charset="-122"/>
              </a:rPr>
              <a:t>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……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 &lt;/table&gt;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    &lt;/form&gt;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  <a:tabLst>
                <a:tab pos="355600" algn="l"/>
              </a:tabLst>
            </a:pPr>
            <a:r>
              <a:rPr lang="en-US" altLang="zh-CN" sz="1800" b="0" dirty="0" smtClean="0">
                <a:ea typeface="宋体" charset="-122"/>
              </a:rPr>
              <a:t>&lt;/body&gt;</a:t>
            </a:r>
            <a:endParaRPr lang="zh-CN" altLang="en-US" sz="1800" b="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2661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82713" y="57150"/>
            <a:ext cx="7761287" cy="567929"/>
          </a:xfrm>
        </p:spPr>
        <p:txBody>
          <a:bodyPr/>
          <a:lstStyle/>
          <a:p>
            <a:r>
              <a:rPr lang="zh-CN" altLang="en-US" smtClean="0"/>
              <a:t>本章小结 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3400" y="810817"/>
            <a:ext cx="8534400" cy="379214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     </a:t>
            </a:r>
            <a:r>
              <a:rPr lang="zh-CN" altLang="zh-CN" dirty="0" smtClean="0"/>
              <a:t>表</a:t>
            </a:r>
            <a:r>
              <a:rPr lang="zh-CN" altLang="zh-CN" dirty="0"/>
              <a:t>单是</a:t>
            </a:r>
            <a:r>
              <a:rPr lang="en-US" altLang="zh-CN" dirty="0"/>
              <a:t>Web</a:t>
            </a:r>
            <a:r>
              <a:rPr lang="zh-CN" altLang="zh-CN" dirty="0"/>
              <a:t>服务器端和客户端进行信息交互的主要桥梁。</a:t>
            </a:r>
            <a:r>
              <a:rPr lang="en-US" altLang="zh-CN" dirty="0"/>
              <a:t>Web</a:t>
            </a:r>
            <a:r>
              <a:rPr lang="zh-CN" altLang="zh-CN" dirty="0"/>
              <a:t>服务器通过含有表单和表单控件的</a:t>
            </a:r>
            <a:r>
              <a:rPr lang="en-US" altLang="zh-CN" dirty="0"/>
              <a:t>Web</a:t>
            </a:r>
            <a:r>
              <a:rPr lang="zh-CN" altLang="zh-CN" dirty="0"/>
              <a:t>页面完成用户信息的采集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zh-CN" dirty="0" smtClean="0"/>
              <a:t>表</a:t>
            </a:r>
            <a:r>
              <a:rPr lang="zh-CN" altLang="zh-CN" dirty="0"/>
              <a:t>单有</a:t>
            </a:r>
            <a:r>
              <a:rPr lang="en-US" altLang="zh-CN" dirty="0"/>
              <a:t>3</a:t>
            </a:r>
            <a:r>
              <a:rPr lang="zh-CN" altLang="zh-CN" dirty="0"/>
              <a:t>个重要属性，分别是</a:t>
            </a:r>
            <a:r>
              <a:rPr lang="en-US" altLang="zh-CN" dirty="0"/>
              <a:t>name</a:t>
            </a:r>
            <a:r>
              <a:rPr lang="zh-CN" altLang="zh-CN" dirty="0"/>
              <a:t>、</a:t>
            </a:r>
            <a:r>
              <a:rPr lang="en-US" altLang="zh-CN" dirty="0"/>
              <a:t>action</a:t>
            </a:r>
            <a:r>
              <a:rPr lang="zh-CN" altLang="zh-CN" dirty="0"/>
              <a:t>、</a:t>
            </a:r>
            <a:r>
              <a:rPr lang="en-US" altLang="zh-CN" dirty="0"/>
              <a:t>method</a:t>
            </a:r>
            <a:r>
              <a:rPr lang="zh-CN" altLang="zh-CN" dirty="0"/>
              <a:t>。表单有</a:t>
            </a:r>
            <a:r>
              <a:rPr lang="en-US" altLang="zh-CN" dirty="0"/>
              <a:t>12</a:t>
            </a:r>
            <a:r>
              <a:rPr lang="zh-CN" altLang="zh-CN" dirty="0"/>
              <a:t>个常用表单控件，分别是单行文本输入框、密码输入框、复选框、单选按钮、图像按钮、提交按钮、重置按钮、普通按钮、文件选择框、隐藏框、多行文本输入框、下拉列表框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zh-CN" dirty="0" smtClean="0"/>
              <a:t>使用</a:t>
            </a:r>
            <a:r>
              <a:rPr lang="zh-CN" altLang="zh-CN" dirty="0"/>
              <a:t>域和域标题可以对表单元素进行合理分组。组合运用这些标记，可以使</a:t>
            </a:r>
            <a:r>
              <a:rPr lang="en-US" altLang="zh-CN" dirty="0"/>
              <a:t>HTML</a:t>
            </a:r>
            <a:r>
              <a:rPr lang="zh-CN" altLang="zh-CN" dirty="0"/>
              <a:t>网页和用户更加灵活地交互信息。</a:t>
            </a:r>
          </a:p>
        </p:txBody>
      </p:sp>
    </p:spTree>
    <p:extLst>
      <p:ext uri="{BB962C8B-B14F-4D97-AF65-F5344CB8AC3E}">
        <p14:creationId xmlns:p14="http://schemas.microsoft.com/office/powerpoint/2010/main" xmlns="" val="20342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90600" y="114301"/>
            <a:ext cx="7772400" cy="516731"/>
          </a:xfrm>
        </p:spPr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12</a:t>
            </a:r>
            <a:r>
              <a:rPr lang="zh-CN" altLang="en-US" dirty="0" smtClean="0"/>
              <a:t>章 表单</a:t>
            </a:r>
            <a:r>
              <a:rPr lang="en-US" altLang="zh-CN" dirty="0" smtClean="0"/>
              <a:t>(</a:t>
            </a:r>
            <a:r>
              <a:rPr lang="en-US" altLang="zh-CN" dirty="0" smtClean="0">
                <a:ea typeface="宋体" charset="-122"/>
              </a:rPr>
              <a:t>2</a:t>
            </a:r>
            <a:r>
              <a:rPr lang="zh-CN" altLang="en-US" dirty="0" smtClean="0">
                <a:ea typeface="宋体" charset="-122"/>
              </a:rPr>
              <a:t>课时</a:t>
            </a:r>
            <a:r>
              <a:rPr lang="en-US" altLang="zh-CN" dirty="0" smtClean="0">
                <a:ea typeface="宋体" charset="-122"/>
              </a:rPr>
              <a:t>)</a:t>
            </a:r>
            <a:endParaRPr lang="zh-CN" altLang="en-US" dirty="0" smtClean="0"/>
          </a:p>
        </p:txBody>
      </p:sp>
      <p:pic>
        <p:nvPicPr>
          <p:cNvPr id="1027" name="Picture 3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850106"/>
            <a:ext cx="7543800" cy="2788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38600" y="3657600"/>
            <a:ext cx="4876800" cy="104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圆角矩形标注 8"/>
          <p:cNvSpPr/>
          <p:nvPr/>
        </p:nvSpPr>
        <p:spPr bwMode="auto">
          <a:xfrm>
            <a:off x="990600" y="3886200"/>
            <a:ext cx="2667000" cy="571500"/>
          </a:xfrm>
          <a:prstGeom prst="wedgeRoundRectCallout">
            <a:avLst>
              <a:gd name="adj1" fmla="val -15935"/>
              <a:gd name="adj2" fmla="val -133691"/>
              <a:gd name="adj3" fmla="val 16667"/>
            </a:avLst>
          </a:prstGeom>
          <a:solidFill>
            <a:srgbClr val="0000FA"/>
          </a:solidFill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r>
              <a:rPr lang="zh-CN" altLang="en-US" sz="1800" dirty="0">
                <a:solidFill>
                  <a:schemeClr val="bg1"/>
                </a:solidFill>
                <a:ea typeface="黑体" pitchFamily="49" charset="-122"/>
              </a:rPr>
              <a:t>这是采用表单</a:t>
            </a:r>
            <a:endParaRPr lang="en-US" altLang="zh-CN" sz="1800" dirty="0">
              <a:solidFill>
                <a:schemeClr val="bg1"/>
              </a:solidFill>
              <a:ea typeface="黑体" pitchFamily="49" charset="-122"/>
            </a:endParaRPr>
          </a:p>
          <a:p>
            <a:pPr marL="784225" indent="-419100" defTabSz="1158875" eaLnBrk="0" hangingPunct="0">
              <a:lnSpc>
                <a:spcPct val="90000"/>
              </a:lnSpc>
              <a:spcBef>
                <a:spcPct val="20000"/>
              </a:spcBef>
              <a:buClr>
                <a:srgbClr val="660066"/>
              </a:buClr>
              <a:buSzPct val="100000"/>
              <a:buFont typeface="Wingdings" pitchFamily="2" charset="2"/>
              <a:buNone/>
              <a:defRPr/>
            </a:pPr>
            <a:r>
              <a:rPr lang="zh-CN" altLang="en-US" sz="1800" dirty="0">
                <a:solidFill>
                  <a:schemeClr val="bg1"/>
                </a:solidFill>
                <a:ea typeface="黑体" pitchFamily="49" charset="-122"/>
              </a:rPr>
              <a:t>制作的页面</a:t>
            </a:r>
          </a:p>
        </p:txBody>
      </p:sp>
    </p:spTree>
    <p:extLst>
      <p:ext uri="{BB962C8B-B14F-4D97-AF65-F5344CB8AC3E}">
        <p14:creationId xmlns:p14="http://schemas.microsoft.com/office/powerpoint/2010/main" xmlns="" val="1299148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本章学习目标</a:t>
            </a:r>
          </a:p>
        </p:txBody>
      </p:sp>
      <p:sp>
        <p:nvSpPr>
          <p:cNvPr id="15362" name="Rectangle 1"/>
          <p:cNvSpPr>
            <a:spLocks noChangeArrowheads="1"/>
          </p:cNvSpPr>
          <p:nvPr/>
        </p:nvSpPr>
        <p:spPr bwMode="auto">
          <a:xfrm>
            <a:off x="533400" y="789238"/>
            <a:ext cx="8458200" cy="3139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  <a:tabLst>
                <a:tab pos="711200" algn="l"/>
              </a:tabLst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主要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内容：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理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解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Web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网页中表单的概念与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作用</a:t>
            </a:r>
            <a:r>
              <a:rPr lang="en-US" altLang="zh-CN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掌握表单结构语法及属性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掌握表单元素标记语法及属性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掌握域和域标题标记</a:t>
            </a:r>
            <a:r>
              <a:rPr lang="zh-CN" altLang="en-US" b="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语法。</a:t>
            </a:r>
            <a:endParaRPr lang="zh-CN" altLang="en-US" b="0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60363" eaLnBrk="0" hangingPunct="0">
              <a:lnSpc>
                <a:spcPct val="150000"/>
              </a:lnSpc>
              <a:buClr>
                <a:schemeClr val="accent2"/>
              </a:buClr>
              <a:buFont typeface="Wingdings" pitchFamily="2" charset="2"/>
              <a:buChar char="ü"/>
              <a:tabLst>
                <a:tab pos="711200" algn="l"/>
              </a:tabLst>
            </a:pP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学会综合运用表单及表单元素设计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Web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网页。</a:t>
            </a:r>
          </a:p>
        </p:txBody>
      </p:sp>
    </p:spTree>
    <p:extLst>
      <p:ext uri="{BB962C8B-B14F-4D97-AF65-F5344CB8AC3E}">
        <p14:creationId xmlns:p14="http://schemas.microsoft.com/office/powerpoint/2010/main" xmlns="" val="97276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/>
              <a:t>多</a:t>
            </a:r>
            <a:r>
              <a:rPr lang="zh-CN" altLang="zh-CN" dirty="0"/>
              <a:t>行三列</a:t>
            </a:r>
            <a:r>
              <a:rPr lang="zh-CN" altLang="zh-CN" dirty="0" smtClean="0"/>
              <a:t>模式页面布局</a:t>
            </a:r>
            <a:r>
              <a:rPr lang="zh-CN" altLang="en-US" dirty="0" smtClean="0"/>
              <a:t>案例代码</a:t>
            </a:r>
            <a:r>
              <a:rPr lang="en-US" altLang="zh-CN" dirty="0" smtClean="0"/>
              <a:t>-DIV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3401" y="810816"/>
            <a:ext cx="5410199" cy="3875484"/>
          </a:xfrm>
        </p:spPr>
        <p:txBody>
          <a:bodyPr/>
          <a:lstStyle/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&lt;!-- edu_10_1_5.html --&gt;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&lt;!</a:t>
            </a:r>
            <a:r>
              <a:rPr lang="en-US" altLang="zh-CN" sz="1600" dirty="0" err="1"/>
              <a:t>doctype</a:t>
            </a:r>
            <a:r>
              <a:rPr lang="en-US" altLang="zh-CN" sz="1600" dirty="0"/>
              <a:t> html&gt;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&lt;html </a:t>
            </a:r>
            <a:r>
              <a:rPr lang="en-US" altLang="zh-CN" sz="1600" dirty="0" err="1"/>
              <a:t>lang</a:t>
            </a:r>
            <a:r>
              <a:rPr lang="en-US" altLang="zh-CN" sz="1600" dirty="0"/>
              <a:t>="en"&gt;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&lt;head&gt;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&lt;meta charset="UTF-8"&gt;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&lt;meta name="Generator" content="</a:t>
            </a:r>
            <a:r>
              <a:rPr lang="en-US" altLang="zh-CN" sz="1600" dirty="0" err="1"/>
              <a:t>EditPlus</a:t>
            </a:r>
            <a:r>
              <a:rPr lang="en-US" altLang="zh-CN" sz="1600" dirty="0"/>
              <a:t>®"&gt;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&lt;meta name="Author" content=""&gt;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&lt;meta name="Keywords" content=""&gt;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&lt;meta name="Description" content=""&gt;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&lt;title&gt;</a:t>
            </a:r>
            <a:r>
              <a:rPr lang="zh-CN" altLang="en-US" sz="1600" dirty="0"/>
              <a:t>多行三行模式布局</a:t>
            </a:r>
            <a:r>
              <a:rPr lang="en-US" altLang="zh-CN" sz="1600" dirty="0"/>
              <a:t>&lt;/title&gt;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&lt;link </a:t>
            </a:r>
            <a:r>
              <a:rPr lang="en-US" altLang="zh-CN" sz="1600" dirty="0" err="1"/>
              <a:t>rel</a:t>
            </a:r>
            <a:r>
              <a:rPr lang="en-US" altLang="zh-CN" sz="1600" dirty="0"/>
              <a:t>="</a:t>
            </a:r>
            <a:r>
              <a:rPr lang="en-US" altLang="zh-CN" sz="1600" dirty="0" err="1"/>
              <a:t>stylesheet</a:t>
            </a:r>
            <a:r>
              <a:rPr lang="en-US" altLang="zh-CN" sz="1600" dirty="0"/>
              <a:t>" </a:t>
            </a:r>
            <a:r>
              <a:rPr lang="en-US" altLang="zh-CN" sz="1600" dirty="0" err="1"/>
              <a:t>href</a:t>
            </a:r>
            <a:r>
              <a:rPr lang="en-US" altLang="zh-CN" sz="1600" dirty="0"/>
              <a:t>="layout5.css" type="text/</a:t>
            </a:r>
            <a:r>
              <a:rPr lang="en-US" altLang="zh-CN" sz="1600" dirty="0" err="1"/>
              <a:t>css</a:t>
            </a:r>
            <a:r>
              <a:rPr lang="en-US" altLang="zh-CN" sz="1600" dirty="0"/>
              <a:t>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&lt;/head&gt;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&lt;body&gt;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id="container"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id="header"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id="logo" class=""&gt;logo&lt;/div</a:t>
            </a:r>
            <a:r>
              <a:rPr lang="en-US" altLang="zh-CN" sz="1600" dirty="0" smtClean="0"/>
              <a:t>&gt;</a:t>
            </a:r>
            <a:r>
              <a:rPr lang="en-US" altLang="zh-CN" sz="1600" dirty="0"/>
              <a:t>	  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</a:t>
            </a:r>
            <a:r>
              <a:rPr lang="en-US" altLang="zh-CN" sz="1600" dirty="0" err="1"/>
              <a:t>nav</a:t>
            </a:r>
            <a:r>
              <a:rPr lang="en-US" altLang="zh-CN" sz="1600" dirty="0"/>
              <a:t>" class=""&gt;</a:t>
            </a:r>
            <a:r>
              <a:rPr lang="en-US" altLang="zh-CN" sz="1600" dirty="0" err="1"/>
              <a:t>nav</a:t>
            </a:r>
            <a:r>
              <a:rPr lang="en-US" altLang="zh-CN" sz="1600" dirty="0"/>
              <a:t>&lt;/div&gt;		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id="main"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00" dirty="0"/>
              <a:t>&lt;div id="left"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CN" sz="1600" dirty="0"/>
          </a:p>
          <a:p>
            <a:pPr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15443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8716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表单概述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3860006"/>
          </a:xfrm>
        </p:spPr>
        <p:txBody>
          <a:bodyPr/>
          <a:lstStyle/>
          <a:p>
            <a:pPr marL="0" indent="457200">
              <a:buNone/>
            </a:pPr>
            <a:r>
              <a:rPr lang="en-US" altLang="zh-CN" dirty="0" smtClean="0"/>
              <a:t>  </a:t>
            </a:r>
            <a:r>
              <a:rPr lang="zh-CN" altLang="zh-CN" dirty="0" smtClean="0"/>
              <a:t>表</a:t>
            </a:r>
            <a:r>
              <a:rPr lang="zh-CN" altLang="zh-CN" dirty="0"/>
              <a:t>单是较为复杂的</a:t>
            </a:r>
            <a:r>
              <a:rPr lang="en-US" altLang="zh-CN" dirty="0"/>
              <a:t>HTML</a:t>
            </a:r>
            <a:r>
              <a:rPr lang="zh-CN" altLang="zh-CN" dirty="0"/>
              <a:t>元素，经常与脚本、动态网页、后台数据处理等结合在一起使用，是设计动态网页的必备元素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45720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zh-CN" dirty="0" smtClean="0"/>
              <a:t>利用</a:t>
            </a:r>
            <a:r>
              <a:rPr lang="zh-CN" altLang="zh-CN" dirty="0"/>
              <a:t>表单可以在</a:t>
            </a:r>
            <a:r>
              <a:rPr lang="en-US" altLang="zh-CN" dirty="0"/>
              <a:t>HTML</a:t>
            </a:r>
            <a:r>
              <a:rPr lang="zh-CN" altLang="zh-CN" dirty="0"/>
              <a:t>页面中插入一些表单控件</a:t>
            </a:r>
            <a:r>
              <a:rPr lang="en-US" altLang="zh-CN" dirty="0"/>
              <a:t>(</a:t>
            </a:r>
            <a:r>
              <a:rPr lang="zh-CN" altLang="zh-CN" dirty="0"/>
              <a:t>元素</a:t>
            </a:r>
            <a:r>
              <a:rPr lang="en-US" altLang="zh-CN" dirty="0"/>
              <a:t>)</a:t>
            </a:r>
            <a:r>
              <a:rPr lang="zh-CN" altLang="zh-CN" dirty="0"/>
              <a:t>，如文本框、提交按钮、重置按钮、单选按钮、复选框、下拉列表框等，完成各类信息的采集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zh-CN" altLang="zh-CN" dirty="0"/>
              <a:t>基本语</a:t>
            </a:r>
            <a:r>
              <a:rPr lang="zh-CN" altLang="zh-CN" dirty="0" smtClean="0"/>
              <a:t>法</a:t>
            </a:r>
            <a:r>
              <a:rPr lang="zh-CN" altLang="en-US" dirty="0" smtClean="0"/>
              <a:t>：</a:t>
            </a:r>
            <a:endParaRPr lang="zh-CN" altLang="zh-CN" dirty="0"/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dirty="0">
                <a:ea typeface="宋体" charset="-122"/>
              </a:rPr>
              <a:t> </a:t>
            </a:r>
            <a:r>
              <a:rPr lang="en-US" altLang="zh-CN" dirty="0" smtClean="0"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form method="post" action=""&gt;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&lt;input type="text" name=""&gt;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name="" rows="" cols=""&gt;&lt;/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&lt;select name=""&gt;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option value="" selected&gt; &lt;/option 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   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select&gt;</a:t>
            </a:r>
            <a:endParaRPr lang="zh-CN" altLang="en-US" sz="1800" dirty="0">
              <a:solidFill>
                <a:srgbClr val="FF0000"/>
              </a:solidFill>
              <a:ea typeface="宋体" charset="-122"/>
            </a:endParaRPr>
          </a:p>
          <a:p>
            <a:pPr lvl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form&gt;</a:t>
            </a:r>
            <a:endParaRPr lang="en-US" altLang="zh-CN" sz="1800" dirty="0" smtClean="0">
              <a:solidFill>
                <a:srgbClr val="FF0000"/>
              </a:solidFill>
            </a:endParaRPr>
          </a:p>
          <a:p>
            <a:pPr marL="0" indent="457200">
              <a:buNone/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xmlns="" val="339398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98821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表单概述</a:t>
            </a:r>
          </a:p>
        </p:txBody>
      </p:sp>
      <p:sp>
        <p:nvSpPr>
          <p:cNvPr id="3" name="矩形 2"/>
          <p:cNvSpPr/>
          <p:nvPr/>
        </p:nvSpPr>
        <p:spPr>
          <a:xfrm>
            <a:off x="533401" y="819150"/>
            <a:ext cx="4800599" cy="3683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 smtClean="0"/>
              <a:t>&lt;!-- edu_12_1_1.html 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&lt;!</a:t>
            </a:r>
            <a:r>
              <a:rPr lang="en-US" altLang="zh-CN" sz="1400" dirty="0" err="1" smtClean="0"/>
              <a:t>doctype</a:t>
            </a:r>
            <a:r>
              <a:rPr lang="en-US" altLang="zh-CN" sz="1400" dirty="0" smtClean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&lt;html </a:t>
            </a:r>
            <a:r>
              <a:rPr lang="en-US" altLang="zh-CN" sz="1400" dirty="0" err="1" smtClean="0"/>
              <a:t>lang</a:t>
            </a:r>
            <a:r>
              <a:rPr lang="en-US" altLang="zh-CN" sz="1400" dirty="0" smtClean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&lt;meta </a:t>
            </a:r>
            <a:r>
              <a:rPr lang="en-US" altLang="zh-CN" sz="1400" dirty="0" err="1" smtClean="0"/>
              <a:t>charset</a:t>
            </a:r>
            <a:r>
              <a:rPr lang="en-US" altLang="zh-CN" sz="1400" dirty="0" smtClean="0"/>
              <a:t>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&lt;title&gt;</a:t>
            </a:r>
            <a:r>
              <a:rPr lang="zh-CN" altLang="en-US" sz="1400" dirty="0" smtClean="0"/>
              <a:t>表单的使用实例</a:t>
            </a:r>
            <a:r>
              <a:rPr lang="en-US" altLang="zh-CN" sz="1400" dirty="0" smtClean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&lt;form name="form1" method="post" action="</a:t>
            </a:r>
            <a:r>
              <a:rPr lang="en-US" altLang="zh-CN" sz="1400" dirty="0" err="1" smtClean="0"/>
              <a:t>form_action.jsp</a:t>
            </a:r>
            <a:r>
              <a:rPr lang="en-US" altLang="zh-CN" sz="1400" dirty="0" smtClean="0"/>
              <a:t>" </a:t>
            </a:r>
            <a:r>
              <a:rPr lang="en-US" altLang="zh-CN" sz="1400" dirty="0" err="1" smtClean="0"/>
              <a:t>enctype</a:t>
            </a:r>
            <a:r>
              <a:rPr lang="en-US" altLang="zh-CN" sz="1400" dirty="0" smtClean="0"/>
              <a:t>="text/plain"&gt;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&lt;h3&gt;</a:t>
            </a:r>
            <a:r>
              <a:rPr lang="zh-CN" altLang="en-US" sz="1400" dirty="0" smtClean="0"/>
              <a:t>输入课程成绩</a:t>
            </a:r>
            <a:r>
              <a:rPr lang="en-US" altLang="zh-CN" sz="1400" dirty="0" smtClean="0"/>
              <a:t>&lt;/h3&gt;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姓名</a:t>
            </a:r>
            <a:r>
              <a:rPr lang="en-US" altLang="zh-CN" sz="1400" dirty="0" smtClean="0"/>
              <a:t>:&lt;input type="text"/&gt;&lt;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高等数学</a:t>
            </a:r>
            <a:r>
              <a:rPr lang="en-US" altLang="zh-CN" sz="1400" dirty="0" smtClean="0"/>
              <a:t>:&lt;input type="text" size="15"/&gt;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   大学物理</a:t>
            </a:r>
            <a:r>
              <a:rPr lang="en-US" altLang="zh-CN" sz="1400" dirty="0" smtClean="0"/>
              <a:t>:&lt;input type="text" size="15"/&gt;&lt;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&lt;input type="submit" value="</a:t>
            </a:r>
            <a:r>
              <a:rPr lang="zh-CN" altLang="en-US" sz="1400" dirty="0" smtClean="0"/>
              <a:t>成绩提交</a:t>
            </a:r>
            <a:r>
              <a:rPr lang="en-US" altLang="zh-CN" sz="1400" dirty="0" smtClean="0"/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&lt;input type="reset" value="</a:t>
            </a:r>
            <a:r>
              <a:rPr lang="zh-CN" altLang="en-US" sz="1400" dirty="0" smtClean="0"/>
              <a:t>成绩重置</a:t>
            </a:r>
            <a:r>
              <a:rPr lang="en-US" altLang="zh-CN" sz="1400" dirty="0" smtClean="0"/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&lt;/html&gt;</a:t>
            </a:r>
            <a:endParaRPr lang="en-US" altLang="zh-CN" sz="1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1428750"/>
            <a:ext cx="3491438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8952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0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12.1 </a:t>
            </a:r>
            <a:r>
              <a:rPr lang="zh-CN" altLang="en-US" dirty="0" smtClean="0"/>
              <a:t>表单标记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3886199"/>
          </a:xfrm>
        </p:spPr>
        <p:txBody>
          <a:bodyPr/>
          <a:lstStyle/>
          <a:p>
            <a:pPr marL="381000" indent="-38100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name:</a:t>
            </a:r>
            <a:r>
              <a:rPr lang="zh-CN" altLang="en-US" b="0" dirty="0" smtClean="0"/>
              <a:t>给定表单名称，表单命名之后就可以用脚本语言</a:t>
            </a:r>
            <a:r>
              <a:rPr lang="en-US" altLang="zh-CN" b="0" dirty="0" smtClean="0"/>
              <a:t>(</a:t>
            </a:r>
            <a:r>
              <a:rPr lang="zh-CN" altLang="en-US" b="0" dirty="0" smtClean="0"/>
              <a:t>如</a:t>
            </a:r>
            <a:r>
              <a:rPr lang="en-US" altLang="zh-CN" dirty="0" smtClean="0"/>
              <a:t>VBScript</a:t>
            </a:r>
            <a:r>
              <a:rPr lang="zh-CN" altLang="en-US" dirty="0"/>
              <a:t>或</a:t>
            </a:r>
            <a:r>
              <a:rPr lang="en-US" altLang="zh-CN" dirty="0" smtClean="0"/>
              <a:t>JavaScript</a:t>
            </a:r>
            <a:r>
              <a:rPr lang="en-US" altLang="zh-CN" b="0" dirty="0" smtClean="0"/>
              <a:t>)</a:t>
            </a:r>
            <a:r>
              <a:rPr lang="zh-CN" altLang="en-US" b="0" dirty="0" smtClean="0"/>
              <a:t>对它进行控制。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smtClean="0"/>
              <a:t>action:</a:t>
            </a:r>
            <a:r>
              <a:rPr lang="zh-CN" altLang="en-US" b="0" dirty="0" smtClean="0"/>
              <a:t>指定处理表单信息的服务器端应用程序。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smtClean="0"/>
              <a:t>method:</a:t>
            </a:r>
            <a:r>
              <a:rPr lang="zh-CN" altLang="en-US" b="0" dirty="0" smtClean="0"/>
              <a:t>用于指定表单处理表单数据方法，</a:t>
            </a:r>
            <a:endParaRPr lang="zh-CN" altLang="en-US" dirty="0" smtClean="0"/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b="0" dirty="0" smtClean="0"/>
              <a:t>method</a:t>
            </a:r>
            <a:r>
              <a:rPr lang="zh-CN" altLang="en-US" b="0" dirty="0" smtClean="0"/>
              <a:t>的值（</a:t>
            </a:r>
            <a:r>
              <a:rPr lang="en-US" altLang="zh-CN" b="0" dirty="0" smtClean="0"/>
              <a:t>get</a:t>
            </a:r>
            <a:r>
              <a:rPr lang="zh-CN" altLang="en-US" b="0" dirty="0" smtClean="0"/>
              <a:t>、</a:t>
            </a:r>
            <a:r>
              <a:rPr lang="en-US" altLang="zh-CN" b="0" dirty="0" smtClean="0"/>
              <a:t>post</a:t>
            </a:r>
            <a:r>
              <a:rPr lang="zh-CN" altLang="en-US" b="0" dirty="0" smtClean="0"/>
              <a:t>，默认</a:t>
            </a:r>
            <a:r>
              <a:rPr lang="en-US" altLang="zh-CN" b="0" dirty="0" smtClean="0"/>
              <a:t>get</a:t>
            </a:r>
            <a:r>
              <a:rPr lang="zh-CN" altLang="en-US" b="0" dirty="0" smtClean="0"/>
              <a:t>）。</a:t>
            </a:r>
          </a:p>
          <a:p>
            <a:pPr marL="381000" indent="-38100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dirty="0" err="1" smtClean="0"/>
              <a:t>enctype</a:t>
            </a:r>
            <a:r>
              <a:rPr lang="en-US" altLang="zh-CN" dirty="0" smtClean="0"/>
              <a:t>:</a:t>
            </a:r>
            <a:r>
              <a:rPr lang="zh-CN" altLang="en-US" b="0" dirty="0" smtClean="0"/>
              <a:t>规定表单数据在发送到服务器之前进行编码。有三种取值，分别如如下 ：</a:t>
            </a: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 application/x-www-form-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urlencoded</a:t>
            </a:r>
            <a:r>
              <a:rPr lang="en-US" altLang="zh-CN" sz="1800" dirty="0" smtClean="0">
                <a:solidFill>
                  <a:srgbClr val="FF0000"/>
                </a:solidFill>
              </a:rPr>
              <a:t> (</a:t>
            </a:r>
            <a:r>
              <a:rPr lang="zh-CN" altLang="en-US" sz="1800" dirty="0" smtClean="0">
                <a:solidFill>
                  <a:srgbClr val="FF0000"/>
                </a:solidFill>
              </a:rPr>
              <a:t>在发送前编码所有字符</a:t>
            </a:r>
            <a:r>
              <a:rPr lang="en-US" altLang="zh-CN" sz="1800" dirty="0" smtClean="0">
                <a:solidFill>
                  <a:srgbClr val="FF0000"/>
                </a:solidFill>
              </a:rPr>
              <a:t>,</a:t>
            </a:r>
            <a:r>
              <a:rPr lang="zh-CN" altLang="en-US" sz="1800" dirty="0" smtClean="0">
                <a:solidFill>
                  <a:srgbClr val="FF0000"/>
                </a:solidFill>
              </a:rPr>
              <a:t>默认</a:t>
            </a:r>
            <a:r>
              <a:rPr lang="en-US" altLang="zh-CN" sz="1800" dirty="0" smtClean="0">
                <a:solidFill>
                  <a:srgbClr val="FF0000"/>
                </a:solidFill>
              </a:rPr>
              <a:t>)</a:t>
            </a:r>
            <a:endParaRPr lang="zh-CN" altLang="en-US" sz="1800" dirty="0" smtClean="0">
              <a:solidFill>
                <a:srgbClr val="FF0000"/>
              </a:solidFill>
            </a:endParaRP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multipart/form-data(</a:t>
            </a:r>
            <a:r>
              <a:rPr lang="zh-CN" altLang="en-US" sz="1800" dirty="0" smtClean="0">
                <a:solidFill>
                  <a:srgbClr val="FF0000"/>
                </a:solidFill>
              </a:rPr>
              <a:t>不对字符编码 </a:t>
            </a:r>
            <a:r>
              <a:rPr lang="en-US" altLang="zh-CN" sz="1800" dirty="0" smtClean="0">
                <a:solidFill>
                  <a:srgbClr val="FF0000"/>
                </a:solidFill>
              </a:rPr>
              <a:t>)</a:t>
            </a:r>
          </a:p>
          <a:p>
            <a:pPr marL="381000" indent="-22225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FF0000"/>
                </a:solidFill>
              </a:rPr>
              <a:t>text/plain(</a:t>
            </a:r>
            <a:r>
              <a:rPr lang="zh-CN" altLang="en-US" sz="1800" dirty="0" smtClean="0">
                <a:solidFill>
                  <a:srgbClr val="FF0000"/>
                </a:solidFill>
              </a:rPr>
              <a:t>空格转换为 </a:t>
            </a:r>
            <a:r>
              <a:rPr lang="en-US" altLang="zh-CN" sz="1800" dirty="0" smtClean="0">
                <a:solidFill>
                  <a:srgbClr val="FF0000"/>
                </a:solidFill>
              </a:rPr>
              <a:t>“+” </a:t>
            </a:r>
            <a:r>
              <a:rPr lang="zh-CN" altLang="en-US" sz="1800" dirty="0" smtClean="0">
                <a:solidFill>
                  <a:srgbClr val="FF0000"/>
                </a:solidFill>
              </a:rPr>
              <a:t>加号，但不对特殊字符编码</a:t>
            </a:r>
            <a:r>
              <a:rPr lang="en-US" altLang="zh-CN" sz="1800" dirty="0" smtClean="0">
                <a:solidFill>
                  <a:srgbClr val="FF0000"/>
                </a:solidFill>
              </a:rPr>
              <a:t>) </a:t>
            </a:r>
            <a:r>
              <a:rPr lang="zh-CN" altLang="en-US" sz="1800" dirty="0" smtClean="0">
                <a:solidFill>
                  <a:srgbClr val="FF0000"/>
                </a:solidFill>
              </a:rPr>
              <a:t>。</a:t>
            </a: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0" y="1935748"/>
            <a:ext cx="65" cy="338554"/>
          </a:xfrm>
          <a:prstGeom prst="rect">
            <a:avLst/>
          </a:prstGeom>
          <a:solidFill>
            <a:srgbClr val="F9F9F9"/>
          </a:solidFill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4717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98821"/>
            <a:ext cx="7761288" cy="567929"/>
          </a:xfrm>
        </p:spPr>
        <p:txBody>
          <a:bodyPr/>
          <a:lstStyle/>
          <a:p>
            <a:r>
              <a:rPr lang="en-US" altLang="zh-CN" dirty="0" smtClean="0"/>
              <a:t>12.2 </a:t>
            </a:r>
            <a:r>
              <a:rPr lang="zh-CN" altLang="en-US" dirty="0" smtClean="0"/>
              <a:t>定义域和域标题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399" cy="3875484"/>
          </a:xfrm>
        </p:spPr>
        <p:txBody>
          <a:bodyPr/>
          <a:lstStyle/>
          <a:p>
            <a:pPr marL="0" indent="0">
              <a:lnSpc>
                <a:spcPct val="90000"/>
              </a:lnSpc>
              <a:buFont typeface="Wingdings" pitchFamily="2" charset="2"/>
              <a:buNone/>
            </a:pPr>
            <a:r>
              <a:rPr lang="zh-CN" altLang="en-US" dirty="0" smtClean="0"/>
              <a:t>       利用</a:t>
            </a:r>
            <a:r>
              <a:rPr lang="en-US" altLang="zh-CN" dirty="0" smtClean="0"/>
              <a:t>&lt;</a:t>
            </a:r>
            <a:r>
              <a:rPr lang="en-US" altLang="zh-CN" dirty="0" err="1" smtClean="0"/>
              <a:t>fieldset</a:t>
            </a:r>
            <a:r>
              <a:rPr lang="en-US" altLang="zh-CN" dirty="0" smtClean="0"/>
              <a:t>&gt; &lt;/</a:t>
            </a:r>
            <a:r>
              <a:rPr lang="en-US" altLang="zh-CN" dirty="0" err="1" smtClean="0"/>
              <a:t>fieldset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域标记可将表单内的相关元素进行分组。当一组表单元素放到</a:t>
            </a:r>
            <a:r>
              <a:rPr lang="en-US" altLang="zh-CN" dirty="0" err="1" smtClean="0"/>
              <a:t>fieldset</a:t>
            </a:r>
            <a:r>
              <a:rPr lang="zh-CN" altLang="en-US" dirty="0" smtClean="0"/>
              <a:t>标记内时，浏览器会以特殊方式来显示它们，它们可能有特殊的边界、</a:t>
            </a:r>
            <a:r>
              <a:rPr lang="en-US" altLang="zh-CN" dirty="0" smtClean="0"/>
              <a:t>3D</a:t>
            </a:r>
            <a:r>
              <a:rPr lang="zh-CN" altLang="en-US" dirty="0" smtClean="0"/>
              <a:t>效果，或者可创建一个子表单来处理这些元素。</a:t>
            </a:r>
            <a:r>
              <a:rPr lang="en-US" altLang="zh-CN" dirty="0" smtClean="0"/>
              <a:t>&lt;legend&gt; &lt;/legend&gt;</a:t>
            </a:r>
            <a:r>
              <a:rPr lang="zh-CN" altLang="en-US" dirty="0" smtClean="0"/>
              <a:t>标记定义域标题。</a:t>
            </a:r>
          </a:p>
          <a:p>
            <a:pPr>
              <a:lnSpc>
                <a:spcPct val="90000"/>
              </a:lnSpc>
            </a:pPr>
            <a:r>
              <a:rPr lang="zh-CN" altLang="en-US" dirty="0" smtClean="0">
                <a:ea typeface="宋体" charset="-122"/>
              </a:rPr>
              <a:t>基本语法	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&lt;form&gt;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fieldset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&lt;legend align=“left | center | right”&gt;</a:t>
            </a:r>
            <a:r>
              <a:rPr lang="zh-CN" altLang="en-US" sz="1800" dirty="0" smtClean="0">
                <a:solidFill>
                  <a:srgbClr val="FF0000"/>
                </a:solidFill>
                <a:ea typeface="宋体" charset="-122"/>
              </a:rPr>
              <a:t>域标题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&lt;/legend&gt;</a:t>
            </a:r>
          </a:p>
          <a:p>
            <a:pPr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     &lt;input name="" type="radio" value="" checked&gt;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  ……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&lt;/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fieldset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lvl="1">
              <a:lnSpc>
                <a:spcPts val="1500"/>
              </a:lnSpc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&lt;/form&gt;</a:t>
            </a:r>
          </a:p>
        </p:txBody>
      </p:sp>
    </p:spTree>
    <p:extLst>
      <p:ext uri="{BB962C8B-B14F-4D97-AF65-F5344CB8AC3E}">
        <p14:creationId xmlns:p14="http://schemas.microsoft.com/office/powerpoint/2010/main" xmlns="" val="273584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12.2 </a:t>
            </a:r>
            <a:r>
              <a:rPr lang="zh-CN" altLang="en-US" dirty="0" smtClean="0"/>
              <a:t>定义域和域标题</a:t>
            </a:r>
            <a:r>
              <a:rPr lang="en-US" altLang="zh-CN" dirty="0" smtClean="0"/>
              <a:t>-</a:t>
            </a:r>
            <a:r>
              <a:rPr lang="zh-CN" altLang="en-US" dirty="0" smtClean="0"/>
              <a:t>案例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3429000" cy="1524000"/>
          </a:xfrm>
        </p:spPr>
        <p:txBody>
          <a:bodyPr/>
          <a:lstStyle/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&lt;!-- </a:t>
            </a:r>
            <a:r>
              <a:rPr lang="en-US" altLang="zh-CN" sz="1400" dirty="0" smtClean="0">
                <a:ea typeface="宋体" charset="-122"/>
              </a:rPr>
              <a:t>edu_12_2_1.html </a:t>
            </a:r>
            <a:r>
              <a:rPr lang="en-US" altLang="zh-CN" sz="1400" dirty="0">
                <a:ea typeface="宋体" charset="-122"/>
              </a:rPr>
              <a:t>--&gt;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&lt;!</a:t>
            </a:r>
            <a:r>
              <a:rPr lang="en-US" altLang="zh-CN" sz="1400" dirty="0" err="1">
                <a:ea typeface="宋体" charset="-122"/>
              </a:rPr>
              <a:t>doctype</a:t>
            </a:r>
            <a:r>
              <a:rPr lang="en-US" altLang="zh-CN" sz="1400" dirty="0">
                <a:ea typeface="宋体" charset="-122"/>
              </a:rPr>
              <a:t> html&gt;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&lt;html </a:t>
            </a:r>
            <a:r>
              <a:rPr lang="en-US" altLang="zh-CN" sz="1400" dirty="0" err="1">
                <a:ea typeface="宋体" charset="-122"/>
              </a:rPr>
              <a:t>lang</a:t>
            </a:r>
            <a:r>
              <a:rPr lang="en-US" altLang="zh-CN" sz="1400" dirty="0">
                <a:ea typeface="宋体" charset="-122"/>
              </a:rPr>
              <a:t>="en"&gt;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&lt;meta charset="UTF-8"&gt;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&lt;title&gt;</a:t>
            </a:r>
            <a:r>
              <a:rPr lang="zh-CN" altLang="en-US" sz="1400" dirty="0">
                <a:ea typeface="宋体" charset="-122"/>
              </a:rPr>
              <a:t>定义域和域标题实例</a:t>
            </a:r>
            <a:r>
              <a:rPr lang="en-US" altLang="zh-CN" sz="1400" dirty="0">
                <a:ea typeface="宋体" charset="-122"/>
              </a:rPr>
              <a:t>&lt;/title&gt;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&lt;/head&gt;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zh-CN" sz="1400" dirty="0">
                <a:ea typeface="宋体" charset="-122"/>
              </a:rPr>
              <a:t>&lt;body</a:t>
            </a:r>
            <a:r>
              <a:rPr lang="en-US" altLang="zh-CN" sz="1400" dirty="0" smtClean="0">
                <a:ea typeface="宋体" charset="-122"/>
              </a:rPr>
              <a:t>&gt;</a:t>
            </a:r>
            <a:endParaRPr lang="en-US" altLang="zh-CN" sz="1400" dirty="0">
              <a:ea typeface="宋体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4400" y="895350"/>
            <a:ext cx="3926717" cy="157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533400" y="2419350"/>
            <a:ext cx="8534400" cy="2259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7188" indent="-857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&lt;form&gt;</a:t>
            </a:r>
          </a:p>
          <a:p>
            <a:pPr marL="357188" indent="357188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&lt;legend align="center"&gt;</a:t>
            </a:r>
            <a:r>
              <a:rPr lang="zh-CN" altLang="en-US" sz="1400" b="0" dirty="0" smtClean="0"/>
              <a:t>基本信息</a:t>
            </a:r>
            <a:r>
              <a:rPr lang="en-US" altLang="zh-CN" sz="1400" b="0" dirty="0" smtClean="0"/>
              <a:t>&lt;/legend&gt;</a:t>
            </a:r>
          </a:p>
          <a:p>
            <a:pPr marL="357188" indent="628650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姓名</a:t>
            </a:r>
            <a:r>
              <a:rPr lang="en-US" altLang="zh-CN" sz="1400" b="0" dirty="0" smtClean="0"/>
              <a:t>: &lt;input name="name" type="text"&gt;</a:t>
            </a:r>
          </a:p>
          <a:p>
            <a:pPr marL="357188" indent="628650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性别</a:t>
            </a:r>
            <a:r>
              <a:rPr lang="en-US" altLang="zh-CN" sz="1400" b="0" dirty="0" smtClean="0"/>
              <a:t>: &lt;input name="sex" type="text"&gt;</a:t>
            </a:r>
          </a:p>
          <a:p>
            <a:pPr marL="357188" indent="357188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271463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&lt;legend align="center"&gt;</a:t>
            </a:r>
            <a:r>
              <a:rPr lang="zh-CN" altLang="en-US" sz="1400" b="0" dirty="0" smtClean="0"/>
              <a:t>其他信息</a:t>
            </a:r>
            <a:r>
              <a:rPr lang="en-US" altLang="zh-CN" sz="1400" b="0" dirty="0" smtClean="0"/>
              <a:t>&lt;/legend&gt;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身高</a:t>
            </a:r>
            <a:r>
              <a:rPr lang="en-US" altLang="zh-CN" sz="1400" b="0" dirty="0" smtClean="0"/>
              <a:t>: &lt;input name="height" type="text"&gt;</a:t>
            </a:r>
          </a:p>
          <a:p>
            <a:pPr marL="357188" indent="542925">
              <a:lnSpc>
                <a:spcPts val="1300"/>
              </a:lnSpc>
              <a:spcBef>
                <a:spcPts val="0"/>
              </a:spcBef>
            </a:pPr>
            <a:r>
              <a:rPr lang="zh-CN" altLang="en-US" sz="1400" b="0" dirty="0" smtClean="0"/>
              <a:t>体重</a:t>
            </a:r>
            <a:r>
              <a:rPr lang="en-US" altLang="zh-CN" sz="1400" b="0" dirty="0" smtClean="0"/>
              <a:t>: &lt;input name="</a:t>
            </a:r>
            <a:r>
              <a:rPr lang="en-US" altLang="zh-CN" sz="1400" b="0" dirty="0" err="1" smtClean="0"/>
              <a:t>weight"type</a:t>
            </a:r>
            <a:r>
              <a:rPr lang="en-US" altLang="zh-CN" sz="1400" b="0" dirty="0" smtClean="0"/>
              <a:t>="text"&gt;</a:t>
            </a:r>
          </a:p>
          <a:p>
            <a:pPr marL="357188" indent="271463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</a:t>
            </a:r>
            <a:r>
              <a:rPr lang="en-US" altLang="zh-CN" sz="1400" b="0" dirty="0" err="1" smtClean="0"/>
              <a:t>fieldset</a:t>
            </a:r>
            <a:r>
              <a:rPr lang="en-US" altLang="zh-CN" sz="1400" b="0" dirty="0" smtClean="0"/>
              <a:t>&gt;</a:t>
            </a:r>
          </a:p>
          <a:p>
            <a:pPr marL="357188" indent="-85725"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&lt;/form&gt;</a:t>
            </a:r>
          </a:p>
          <a:p>
            <a:pPr>
              <a:lnSpc>
                <a:spcPts val="1300"/>
              </a:lnSpc>
              <a:spcBef>
                <a:spcPts val="0"/>
              </a:spcBef>
            </a:pPr>
            <a:r>
              <a:rPr lang="en-US" altLang="zh-CN" sz="1400" b="0" dirty="0" smtClean="0"/>
              <a:t>&lt;/body&gt;&lt;/html&gt;</a:t>
            </a:r>
            <a:endParaRPr lang="en-US" altLang="zh-CN" sz="1400" b="0" dirty="0"/>
          </a:p>
        </p:txBody>
      </p:sp>
    </p:spTree>
    <p:extLst>
      <p:ext uri="{BB962C8B-B14F-4D97-AF65-F5344CB8AC3E}">
        <p14:creationId xmlns:p14="http://schemas.microsoft.com/office/powerpoint/2010/main" xmlns="" val="211727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 </a:t>
            </a:r>
            <a:r>
              <a:rPr lang="zh-CN" altLang="zh-CN" dirty="0" smtClean="0"/>
              <a:t>表</a:t>
            </a:r>
            <a:r>
              <a:rPr lang="zh-CN" altLang="zh-CN" dirty="0"/>
              <a:t>单信息输入</a:t>
            </a:r>
            <a:endParaRPr lang="zh-CN" altLang="en-US" dirty="0" smtClean="0"/>
          </a:p>
        </p:txBody>
      </p:sp>
      <p:sp>
        <p:nvSpPr>
          <p:cNvPr id="10035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09000" cy="1295400"/>
          </a:xfrm>
        </p:spPr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zh-CN" altLang="en-US" dirty="0" smtClean="0">
                <a:ea typeface="宋体" charset="-122"/>
              </a:rPr>
              <a:t>       </a:t>
            </a:r>
            <a:r>
              <a:rPr lang="zh-CN" altLang="en-US" dirty="0" smtClean="0">
                <a:latin typeface="+mj-ea"/>
                <a:ea typeface="+mj-ea"/>
              </a:rPr>
              <a:t>表单的主要功能是为用户提供输入信息的接口，将输入信息发送请求到服务器并等待服务器响应。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 &lt;form&gt;&lt;input name="" type=" "    &gt;&lt;/form&gt;</a:t>
            </a:r>
          </a:p>
        </p:txBody>
      </p:sp>
      <p:graphicFrame>
        <p:nvGraphicFramePr>
          <p:cNvPr id="19546" name="Group 90"/>
          <p:cNvGraphicFramePr>
            <a:graphicFrameLocks noGrp="1"/>
          </p:cNvGraphicFramePr>
          <p:nvPr/>
        </p:nvGraphicFramePr>
        <p:xfrm>
          <a:off x="762000" y="2190750"/>
          <a:ext cx="8229600" cy="233053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1525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352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4418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4171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zh-CN" altLang="en-US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属性</a:t>
                      </a:r>
                      <a:endParaRPr kumimoji="0" lang="zh-CN" altLang="en-US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zh-CN" altLang="en-US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值</a:t>
                      </a:r>
                      <a:endParaRPr kumimoji="0" lang="zh-CN" altLang="en-US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kumimoji="0" lang="zh-CN" altLang="en-US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en-US" altLang="zh-CN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name</a:t>
                      </a:r>
                      <a:endParaRPr kumimoji="0" lang="en-US" altLang="zh-CN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name</a:t>
                      </a:r>
                      <a:endParaRPr kumimoji="0" lang="en-US" altLang="zh-CN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Arial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定义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input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元素的名称。</a:t>
                      </a:r>
                      <a:endParaRPr kumimoji="0" lang="zh-CN" altLang="en-US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64592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>
                          <a:tab pos="800100" algn="l"/>
                        </a:tabLst>
                      </a:pPr>
                      <a:r>
                        <a:rPr kumimoji="0" lang="en-US" altLang="zh-CN" sz="1400" u="none" strike="noStrike" cap="none" normalizeH="0" baseline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type</a:t>
                      </a:r>
                      <a:endParaRPr kumimoji="0" lang="en-US" altLang="zh-CN" sz="29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Times New Roman" pitchFamily="18" charset="0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26670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text |password |</a:t>
                      </a:r>
                    </a:p>
                    <a:p>
                      <a:pPr marL="0" marR="0" lvl="0" indent="26670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checkbox |radio |image |submit |reset |button |file |hidden</a:t>
                      </a:r>
                      <a:endParaRPr kumimoji="0" lang="en-US" altLang="zh-CN" sz="2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660066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规定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input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元素的类型。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text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为单行文本输入框，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password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为密码输入框，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checkbox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为复选框，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radio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为单选按钮，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image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为图像按钮，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submit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为提交按钮，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reset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为重置按钮，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button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为普通按钮，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file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为文件选择框，</a:t>
                      </a:r>
                      <a:r>
                        <a:rPr kumimoji="0" lang="en-US" altLang="zh-CN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hidden</a:t>
                      </a:r>
                      <a:r>
                        <a:rPr kumimoji="0" lang="zh-CN" altLang="en-US" sz="15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为隐藏框。</a:t>
                      </a:r>
                      <a:endParaRPr kumimoji="0" lang="zh-CN" altLang="en-US" sz="3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03156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19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sz="2800" dirty="0" smtClean="0">
                <a:solidFill>
                  <a:schemeClr val="tx2"/>
                </a:solidFill>
              </a:rPr>
              <a:t>12.3.1-</a:t>
            </a:r>
            <a:r>
              <a:rPr lang="en-US" altLang="zh-CN" sz="28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12.3.2</a:t>
            </a:r>
            <a:r>
              <a:rPr lang="zh-CN" altLang="en-US" sz="2800" dirty="0" smtClean="0">
                <a:solidFill>
                  <a:schemeClr val="tx2"/>
                </a:solidFill>
              </a:rPr>
              <a:t>单行文本输入框、</a:t>
            </a:r>
            <a:r>
              <a:rPr lang="zh-CN" altLang="en-US" sz="2800" dirty="0" smtClean="0">
                <a:solidFill>
                  <a:schemeClr val="tx2"/>
                </a:solidFill>
                <a:latin typeface="+mj-lt"/>
                <a:ea typeface="+mj-ea"/>
              </a:rPr>
              <a:t>密</a:t>
            </a:r>
            <a:r>
              <a:rPr lang="zh-CN" altLang="en-US" sz="2800" dirty="0">
                <a:solidFill>
                  <a:schemeClr val="tx2"/>
                </a:solidFill>
                <a:latin typeface="+mj-lt"/>
                <a:ea typeface="+mj-ea"/>
              </a:rPr>
              <a:t>码框文本框</a:t>
            </a:r>
            <a:endParaRPr lang="zh-CN" altLang="en-US" sz="2800" dirty="0" smtClean="0">
              <a:solidFill>
                <a:schemeClr val="tx2"/>
              </a:solidFill>
            </a:endParaRPr>
          </a:p>
        </p:txBody>
      </p:sp>
      <p:sp>
        <p:nvSpPr>
          <p:cNvPr id="101379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493125" cy="3829050"/>
          </a:xfrm>
        </p:spPr>
        <p:txBody>
          <a:bodyPr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&lt;input name="" </a:t>
            </a:r>
            <a:r>
              <a:rPr lang="en-US" altLang="zh-CN" sz="1800" u="sng" dirty="0" smtClean="0">
                <a:solidFill>
                  <a:srgbClr val="FF0000"/>
                </a:solidFill>
                <a:ea typeface="宋体" charset="-122"/>
              </a:rPr>
              <a:t>type="text"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maxlength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size="" value="“ 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readonly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&gt;</a:t>
            </a: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&lt;input  name=</a:t>
            </a:r>
            <a:r>
              <a:rPr lang="en-US" altLang="zh-CN" sz="1800" dirty="0" smtClean="0">
                <a:solidFill>
                  <a:srgbClr val="FF0000"/>
                </a:solidFill>
              </a:rPr>
              <a:t>" “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type="password" 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maxlength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 size=""&gt;</a:t>
            </a: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注：</a:t>
            </a:r>
            <a:r>
              <a:rPr lang="en-US" altLang="zh-CN" dirty="0" err="1" smtClean="0">
                <a:solidFill>
                  <a:schemeClr val="tx2"/>
                </a:solidFill>
                <a:latin typeface="+mj-ea"/>
              </a:rPr>
              <a:t>maxlength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：设置单行输入框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输入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的最大字符数；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size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：设置单行输入框可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显示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的最大字符数；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value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：文本框的值，指定输入框中</a:t>
            </a:r>
            <a:r>
              <a:rPr lang="zh-CN" altLang="en-US" u="sng" dirty="0" smtClean="0">
                <a:solidFill>
                  <a:schemeClr val="tx2"/>
                </a:solidFill>
                <a:latin typeface="+mj-ea"/>
              </a:rPr>
              <a:t>初始值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；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541338" lvl="1" indent="-92075">
              <a:spcBef>
                <a:spcPts val="600"/>
              </a:spcBef>
              <a:spcAft>
                <a:spcPts val="600"/>
              </a:spcAft>
              <a:buNone/>
              <a:tabLst>
                <a:tab pos="541338" algn="l"/>
              </a:tabLst>
            </a:pPr>
            <a:r>
              <a:rPr lang="en-US" altLang="zh-CN" dirty="0" err="1" smtClean="0">
                <a:solidFill>
                  <a:schemeClr val="tx2"/>
                </a:solidFill>
                <a:latin typeface="+mj-ea"/>
              </a:rPr>
              <a:t>readonly</a:t>
            </a: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: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只读</a:t>
            </a:r>
            <a:r>
              <a:rPr lang="en-US" altLang="zh-CN" dirty="0" smtClean="0">
                <a:solidFill>
                  <a:schemeClr val="tx2"/>
                </a:solidFill>
                <a:latin typeface="+mj-ea"/>
              </a:rPr>
              <a:t>,</a:t>
            </a:r>
            <a:r>
              <a:rPr lang="zh-CN" altLang="en-US" dirty="0" smtClean="0">
                <a:solidFill>
                  <a:schemeClr val="tx2"/>
                </a:solidFill>
                <a:latin typeface="+mj-ea"/>
              </a:rPr>
              <a:t>文本框不可编辑。</a:t>
            </a:r>
            <a:endParaRPr lang="en-US" altLang="zh-CN" dirty="0" smtClean="0">
              <a:solidFill>
                <a:schemeClr val="tx2"/>
              </a:solidFill>
              <a:latin typeface="+mj-ea"/>
            </a:endParaRP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dirty="0" smtClean="0">
                <a:solidFill>
                  <a:schemeClr val="tx2"/>
                </a:solidFill>
                <a:ea typeface="黑体" pitchFamily="49" charset="-122"/>
              </a:rPr>
              <a:t>     密码输入框与单行文本输入框区别是什么？</a:t>
            </a:r>
          </a:p>
          <a:p>
            <a:pPr marL="0" lvl="1" indent="0">
              <a:spcBef>
                <a:spcPct val="0"/>
              </a:spcBef>
              <a:buNone/>
            </a:pPr>
            <a:endParaRPr lang="en-US" altLang="zh-CN" sz="1800" dirty="0" smtClean="0">
              <a:latin typeface="+mj-ea"/>
            </a:endParaRPr>
          </a:p>
          <a:p>
            <a:pPr marL="0" lvl="1" indent="0">
              <a:spcBef>
                <a:spcPct val="0"/>
              </a:spcBef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800" dirty="0" smtClean="0">
              <a:solidFill>
                <a:srgbClr val="FF0000"/>
              </a:solidFill>
              <a:ea typeface="宋体" charset="-122"/>
            </a:endParaRPr>
          </a:p>
          <a:p>
            <a:pPr marL="0" lvl="1" indent="0">
              <a:spcBef>
                <a:spcPct val="0"/>
              </a:spcBef>
              <a:buFont typeface="Wingdings" pitchFamily="2" charset="2"/>
              <a:buNone/>
            </a:pPr>
            <a:endParaRPr lang="en-US" altLang="zh-CN" sz="1600" dirty="0" smtClean="0">
              <a:solidFill>
                <a:srgbClr val="FF0000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5782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1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79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文本输入框和密码框案例</a:t>
            </a:r>
          </a:p>
        </p:txBody>
      </p:sp>
      <p:sp>
        <p:nvSpPr>
          <p:cNvPr id="21507" name="Rectangle 5"/>
          <p:cNvSpPr>
            <a:spLocks noChangeArrowheads="1"/>
          </p:cNvSpPr>
          <p:nvPr/>
        </p:nvSpPr>
        <p:spPr bwMode="auto">
          <a:xfrm>
            <a:off x="533400" y="819150"/>
            <a:ext cx="4876800" cy="350352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edu_12_3_1.html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单行文本输入框实例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h4&gt;</a:t>
            </a:r>
            <a:r>
              <a:rPr lang="zh-CN" altLang="en-US" sz="1400" dirty="0"/>
              <a:t>输入用户信息</a:t>
            </a:r>
            <a:r>
              <a:rPr lang="en-US" altLang="zh-CN" sz="1400" dirty="0"/>
              <a:t>&lt;/h4&gt;</a:t>
            </a:r>
          </a:p>
          <a:p>
            <a:pPr indent="185738"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 用</a:t>
            </a:r>
            <a:r>
              <a:rPr lang="zh-CN" altLang="en-US" sz="1400" dirty="0"/>
              <a:t>户名</a:t>
            </a:r>
            <a:r>
              <a:rPr lang="en-US" altLang="zh-CN" sz="1400" dirty="0"/>
              <a:t>:&lt;input type="text" name="</a:t>
            </a:r>
            <a:r>
              <a:rPr lang="en-US" altLang="zh-CN" sz="1400" dirty="0" err="1"/>
              <a:t>chu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maxlength</a:t>
            </a:r>
            <a:r>
              <a:rPr lang="en-US" altLang="zh-CN" sz="1400" dirty="0"/>
              <a:t>="20" size="10"/&gt;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身</a:t>
            </a:r>
            <a:r>
              <a:rPr lang="zh-CN" altLang="en-US" sz="1400" dirty="0"/>
              <a:t>份</a:t>
            </a:r>
            <a:r>
              <a:rPr lang="en-US" altLang="zh-CN" sz="1400" dirty="0"/>
              <a:t>:&lt;input type="text" name="</a:t>
            </a:r>
            <a:r>
              <a:rPr lang="en-US" altLang="zh-CN" sz="1400" dirty="0" err="1"/>
              <a:t>jiu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readonly</a:t>
            </a:r>
            <a:r>
              <a:rPr lang="en-US" altLang="zh-CN" sz="1400" dirty="0"/>
              <a:t> value="</a:t>
            </a:r>
            <a:r>
              <a:rPr lang="zh-CN" altLang="en-US" sz="1400" dirty="0"/>
              <a:t>学生</a:t>
            </a:r>
            <a:r>
              <a:rPr lang="en-US" altLang="zh-CN" sz="1400" dirty="0"/>
              <a:t>"&gt;&lt;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&gt;</a:t>
            </a:r>
          </a:p>
          <a:p>
            <a:pPr indent="185738">
              <a:lnSpc>
                <a:spcPts val="1400"/>
              </a:lnSpc>
            </a:pPr>
            <a:r>
              <a:rPr lang="zh-CN" altLang="en-US" sz="1400" dirty="0" smtClean="0"/>
              <a:t>  密</a:t>
            </a:r>
            <a:r>
              <a:rPr lang="en-US" altLang="zh-CN" sz="1400" dirty="0"/>
              <a:t>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</a:t>
            </a:r>
            <a:r>
              <a:rPr lang="zh-CN" altLang="en-US" sz="1400" dirty="0"/>
              <a:t>码</a:t>
            </a:r>
            <a:r>
              <a:rPr lang="en-US" altLang="zh-CN" sz="1400" dirty="0"/>
              <a:t>:&lt;input type="password" name="</a:t>
            </a:r>
            <a:r>
              <a:rPr lang="en-US" altLang="zh-CN" sz="1400" dirty="0" err="1"/>
              <a:t>psw</a:t>
            </a:r>
            <a:r>
              <a:rPr lang="en-US" altLang="zh-CN" sz="1400" dirty="0"/>
              <a:t>" </a:t>
            </a:r>
            <a:r>
              <a:rPr lang="en-US" altLang="zh-CN" sz="1400" dirty="0" err="1"/>
              <a:t>maxlength</a:t>
            </a:r>
            <a:r>
              <a:rPr lang="en-US" altLang="zh-CN" sz="1400" dirty="0"/>
              <a:t>="20" size="10"&gt;</a:t>
            </a:r>
          </a:p>
          <a:p>
            <a:pPr indent="185738"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html&gt;</a:t>
            </a:r>
            <a:endParaRPr lang="zh-CN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1657350"/>
            <a:ext cx="3438525" cy="1690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68372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1" y="60721"/>
            <a:ext cx="7761287" cy="567929"/>
          </a:xfrm>
        </p:spPr>
        <p:txBody>
          <a:bodyPr/>
          <a:lstStyle/>
          <a:p>
            <a:r>
              <a:rPr lang="en-US" altLang="zh-CN" dirty="0"/>
              <a:t>12.3.3-12.3.4</a:t>
            </a:r>
            <a:r>
              <a:rPr lang="en-US" altLang="zh-CN" dirty="0" smtClean="0"/>
              <a:t> </a:t>
            </a:r>
            <a:r>
              <a:rPr lang="zh-CN" altLang="en-US" dirty="0" smtClean="0"/>
              <a:t>复选框</a:t>
            </a:r>
            <a:r>
              <a:rPr lang="zh-CN" altLang="en-US" dirty="0"/>
              <a:t>、单选按钮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534400" cy="1532334"/>
          </a:xfrm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type="checkbox" value="" checked&gt;</a:t>
            </a:r>
            <a:endParaRPr lang="en-US" altLang="zh-CN" dirty="0" smtClean="0">
              <a:latin typeface="+mj-ea"/>
            </a:endParaRPr>
          </a:p>
          <a:p>
            <a:pPr lvl="1"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name="" type="radio"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value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="" checked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</a:t>
            </a:r>
          </a:p>
          <a:p>
            <a:pPr marL="0" lvl="1" indent="0">
              <a:buNone/>
            </a:pPr>
            <a:r>
              <a:rPr lang="zh-CN" altLang="en-US" dirty="0" smtClean="0">
                <a:latin typeface="+mj-ea"/>
              </a:rPr>
              <a:t>注：</a:t>
            </a:r>
            <a:r>
              <a:rPr lang="en-US" altLang="zh-CN" dirty="0" smtClean="0">
                <a:latin typeface="+mj-ea"/>
              </a:rPr>
              <a:t>checked</a:t>
            </a:r>
            <a:r>
              <a:rPr lang="zh-CN" altLang="en-US" dirty="0" smtClean="0">
                <a:latin typeface="+mj-ea"/>
              </a:rPr>
              <a:t>表示预选中。每一个复选框</a:t>
            </a:r>
            <a:r>
              <a:rPr lang="en-US" altLang="zh-CN" dirty="0" smtClean="0">
                <a:latin typeface="+mj-ea"/>
              </a:rPr>
              <a:t>name</a:t>
            </a:r>
            <a:r>
              <a:rPr lang="zh-CN" altLang="en-US" dirty="0" smtClean="0">
                <a:latin typeface="+mj-ea"/>
              </a:rPr>
              <a:t>、</a:t>
            </a:r>
            <a:r>
              <a:rPr lang="en-US" altLang="zh-CN" dirty="0" smtClean="0">
                <a:latin typeface="+mj-ea"/>
              </a:rPr>
              <a:t>value</a:t>
            </a:r>
            <a:r>
              <a:rPr lang="zh-CN" altLang="en-US" dirty="0" smtClean="0">
                <a:latin typeface="+mj-ea"/>
              </a:rPr>
              <a:t>属性都是不同的。每</a:t>
            </a:r>
            <a:r>
              <a:rPr lang="zh-CN" altLang="en-US" dirty="0">
                <a:latin typeface="+mj-ea"/>
              </a:rPr>
              <a:t>组单选按钮的</a:t>
            </a:r>
            <a:r>
              <a:rPr lang="en-US" altLang="zh-CN" dirty="0">
                <a:latin typeface="+mj-ea"/>
              </a:rPr>
              <a:t>name</a:t>
            </a:r>
            <a:r>
              <a:rPr lang="zh-CN" altLang="en-US" dirty="0">
                <a:latin typeface="+mj-ea"/>
              </a:rPr>
              <a:t>值必须相同，而</a:t>
            </a:r>
            <a:r>
              <a:rPr lang="en-US" altLang="zh-CN" dirty="0">
                <a:latin typeface="+mj-ea"/>
              </a:rPr>
              <a:t>value</a:t>
            </a:r>
            <a:r>
              <a:rPr lang="zh-CN" altLang="en-US" dirty="0">
                <a:latin typeface="+mj-ea"/>
              </a:rPr>
              <a:t>属性值必须不同</a:t>
            </a:r>
            <a:r>
              <a:rPr lang="zh-CN" altLang="en-US" dirty="0" smtClean="0">
                <a:latin typeface="+mj-ea"/>
              </a:rPr>
              <a:t>。</a:t>
            </a:r>
            <a:endParaRPr lang="en-US" altLang="zh-CN" sz="2000" dirty="0" smtClean="0">
              <a:ea typeface="宋体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9600" y="2343150"/>
            <a:ext cx="8534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&lt;!-- edu_12_3_2.html --&gt;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&lt;!</a:t>
            </a:r>
            <a:r>
              <a:rPr lang="en-US" altLang="zh-CN" sz="1400" dirty="0" err="1" smtClean="0"/>
              <a:t>doctype</a:t>
            </a:r>
            <a:r>
              <a:rPr lang="en-US" altLang="zh-CN" sz="1400" dirty="0" smtClean="0"/>
              <a:t> html&gt;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&lt;html </a:t>
            </a:r>
            <a:r>
              <a:rPr lang="en-US" altLang="zh-CN" sz="1400" dirty="0" err="1" smtClean="0"/>
              <a:t>lang</a:t>
            </a:r>
            <a:r>
              <a:rPr lang="en-US" altLang="zh-CN" sz="1400" dirty="0" smtClean="0"/>
              <a:t>="en"&gt;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&lt;head&gt;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 &lt;meta </a:t>
            </a:r>
            <a:r>
              <a:rPr lang="en-US" altLang="zh-CN" sz="1400" dirty="0" err="1" smtClean="0"/>
              <a:t>charset</a:t>
            </a:r>
            <a:r>
              <a:rPr lang="en-US" altLang="zh-CN" sz="1400" dirty="0" smtClean="0"/>
              <a:t>="UTF-8"&gt;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&lt;title&gt;</a:t>
            </a:r>
            <a:r>
              <a:rPr lang="zh-CN" altLang="en-US" sz="1400" dirty="0" smtClean="0"/>
              <a:t>复选框与单选钮的应用</a:t>
            </a:r>
            <a:r>
              <a:rPr lang="en-US" altLang="zh-CN" sz="1400" dirty="0" smtClean="0"/>
              <a:t>&lt;/title&gt;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&lt;style type="text/</a:t>
            </a:r>
            <a:r>
              <a:rPr lang="en-US" altLang="zh-CN" sz="1400" dirty="0" err="1" smtClean="0"/>
              <a:t>css</a:t>
            </a:r>
            <a:r>
              <a:rPr lang="en-US" altLang="zh-CN" sz="1400" dirty="0" smtClean="0"/>
              <a:t>"&gt;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{width:300px;height:120px;border:2px double #003399;padding-left:30px;}</a:t>
            </a:r>
          </a:p>
          <a:p>
            <a:pPr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&lt;/style&gt;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&lt;body&gt;&lt;form&gt;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246202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单选按钮、复选框案例 </a:t>
            </a:r>
          </a:p>
        </p:txBody>
      </p:sp>
      <p:sp>
        <p:nvSpPr>
          <p:cNvPr id="23556" name="Rectangle 5"/>
          <p:cNvSpPr>
            <a:spLocks noChangeArrowheads="1"/>
          </p:cNvSpPr>
          <p:nvPr/>
        </p:nvSpPr>
        <p:spPr bwMode="auto">
          <a:xfrm>
            <a:off x="533400" y="800101"/>
            <a:ext cx="5257800" cy="2964914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 smtClean="0"/>
              <a:t>&lt;legend&gt;</a:t>
            </a:r>
            <a:r>
              <a:rPr lang="zh-CN" altLang="en-US" sz="1400" dirty="0" smtClean="0"/>
              <a:t>请填写个人信息</a:t>
            </a:r>
            <a:r>
              <a:rPr lang="en-US" altLang="zh-CN" sz="1400" dirty="0" smtClean="0"/>
              <a:t>&lt;/legend&gt;&lt;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姓名：</a:t>
            </a:r>
            <a:r>
              <a:rPr lang="en-US" altLang="zh-CN" sz="1400" dirty="0" smtClean="0"/>
              <a:t>&lt;input type="text" name="</a:t>
            </a:r>
            <a:r>
              <a:rPr lang="en-US" altLang="zh-CN" sz="1400" dirty="0" err="1" smtClean="0"/>
              <a:t>xm</a:t>
            </a:r>
            <a:r>
              <a:rPr lang="en-US" altLang="zh-CN" sz="1400" dirty="0" smtClean="0"/>
              <a:t>" </a:t>
            </a:r>
            <a:r>
              <a:rPr lang="en-US" altLang="zh-CN" sz="1400" dirty="0" err="1" smtClean="0"/>
              <a:t>maxlength</a:t>
            </a:r>
            <a:r>
              <a:rPr lang="en-US" altLang="zh-CN" sz="1400" dirty="0" smtClean="0"/>
              <a:t>="10" size="10"&gt;&lt;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爱好：</a:t>
            </a:r>
            <a:r>
              <a:rPr lang="en-US" altLang="zh-CN" sz="1400" dirty="0" smtClean="0"/>
              <a:t>&lt;input type="checkbox" name="c1" value="</a:t>
            </a:r>
            <a:r>
              <a:rPr lang="zh-CN" altLang="en-US" sz="1400" dirty="0" smtClean="0"/>
              <a:t>读书</a:t>
            </a:r>
            <a:r>
              <a:rPr lang="en-US" altLang="zh-CN" sz="1400" dirty="0" smtClean="0"/>
              <a:t>"/&gt;</a:t>
            </a:r>
            <a:r>
              <a:rPr lang="zh-CN" altLang="en-US" sz="1400" dirty="0" smtClean="0"/>
              <a:t>读书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type="checkbox" name="c2" value="</a:t>
            </a:r>
            <a:r>
              <a:rPr lang="zh-CN" altLang="en-US" sz="1400" dirty="0" smtClean="0"/>
              <a:t>唱歌</a:t>
            </a:r>
            <a:r>
              <a:rPr lang="en-US" altLang="zh-CN" sz="1400" dirty="0" smtClean="0"/>
              <a:t>" checked="checked"/&gt;</a:t>
            </a:r>
            <a:r>
              <a:rPr lang="zh-CN" altLang="en-US" sz="1400" dirty="0" smtClean="0"/>
              <a:t>唱歌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type="checkbox" name="c3" value="</a:t>
            </a:r>
            <a:r>
              <a:rPr lang="zh-CN" altLang="en-US" sz="1400" dirty="0" smtClean="0"/>
              <a:t>游戏</a:t>
            </a:r>
            <a:r>
              <a:rPr lang="en-US" altLang="zh-CN" sz="1400" dirty="0" smtClean="0"/>
              <a:t>" checked="checked"/&gt;</a:t>
            </a:r>
            <a:r>
              <a:rPr lang="zh-CN" altLang="en-US" sz="1400" dirty="0" smtClean="0"/>
              <a:t>游戏</a:t>
            </a:r>
            <a:r>
              <a:rPr lang="en-US" altLang="zh-CN" sz="1400" dirty="0" smtClean="0"/>
              <a:t>&lt;</a:t>
            </a:r>
            <a:r>
              <a:rPr lang="en-US" altLang="zh-CN" sz="1400" dirty="0" err="1" smtClean="0"/>
              <a:t>br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400"/>
              </a:lnSpc>
            </a:pPr>
            <a:r>
              <a:rPr lang="zh-CN" altLang="en-US" sz="1400" dirty="0" smtClean="0"/>
              <a:t>性别：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type="radio" name="sex" value="male" checked="checked"/&gt;</a:t>
            </a:r>
            <a:r>
              <a:rPr lang="zh-CN" altLang="en-US" sz="1400" dirty="0" smtClean="0"/>
              <a:t>男性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&lt;input type="radio" name="sex" value="female"/&gt;</a:t>
            </a:r>
            <a:r>
              <a:rPr lang="zh-CN" altLang="en-US" sz="1400" dirty="0" smtClean="0"/>
              <a:t>女性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 err="1" smtClean="0"/>
              <a:t>fieldset</a:t>
            </a:r>
            <a:r>
              <a:rPr lang="en-US" altLang="zh-CN" sz="1400" dirty="0" smtClean="0"/>
              <a:t>&gt;	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&lt;/html&gt;</a:t>
            </a:r>
            <a:endParaRPr lang="en-US" altLang="zh-CN" sz="1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67400" y="1657350"/>
            <a:ext cx="3094037" cy="1767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224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多行三列模式页面布局</a:t>
            </a:r>
            <a:r>
              <a:rPr lang="zh-CN" altLang="en-US" dirty="0"/>
              <a:t>案例代码</a:t>
            </a:r>
            <a:r>
              <a:rPr lang="en-US" altLang="zh-CN" dirty="0"/>
              <a:t>-DIV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33400" y="800100"/>
            <a:ext cx="8534400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id="left_up_1" class=""&gt;left_up_1&lt;/div&gt;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id="left_up_2" class=""&gt;left_up_2&lt;/div&gt;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id="left_down_1" class=""&gt;left_down_1&lt;/div&gt;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id="left_down_2" class=""&gt;left_down_2&lt;/div&gt;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id="center"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</a:t>
            </a:r>
            <a:r>
              <a:rPr lang="en-US" altLang="zh-CN" sz="1400" dirty="0" err="1" smtClean="0"/>
              <a:t>center_up</a:t>
            </a:r>
            <a:r>
              <a:rPr lang="en-US" altLang="zh-CN" sz="1400" dirty="0" smtClean="0"/>
              <a:t>" class=""&gt;</a:t>
            </a:r>
            <a:r>
              <a:rPr lang="en-US" altLang="zh-CN" sz="1400" dirty="0" err="1" smtClean="0"/>
              <a:t>center_up</a:t>
            </a:r>
            <a:r>
              <a:rPr lang="en-US" altLang="zh-CN" sz="1400" dirty="0" smtClean="0"/>
              <a:t>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&lt;div id="</a:t>
            </a:r>
            <a:r>
              <a:rPr lang="en-US" altLang="zh-CN" sz="1400" dirty="0" err="1" smtClean="0"/>
              <a:t>center_down</a:t>
            </a:r>
            <a:r>
              <a:rPr lang="en-US" altLang="zh-CN" sz="1400" dirty="0" smtClean="0"/>
              <a:t>" class=""&gt;</a:t>
            </a:r>
            <a:r>
              <a:rPr lang="en-US" altLang="zh-CN" sz="1400" dirty="0" err="1" smtClean="0"/>
              <a:t>center_down</a:t>
            </a:r>
            <a:r>
              <a:rPr lang="en-US" altLang="zh-CN" sz="1400" dirty="0" smtClean="0"/>
              <a:t>&lt;/div&gt; &lt;</a:t>
            </a:r>
            <a:r>
              <a:rPr lang="en-US" altLang="zh-CN" sz="1400" dirty="0" err="1" smtClean="0"/>
              <a:t>/</a:t>
            </a:r>
            <a:r>
              <a:rPr lang="en-US" altLang="zh-CN" sz="1400" dirty="0" err="1"/>
              <a:t>div</a:t>
            </a:r>
            <a:r>
              <a:rPr lang="en-US" altLang="zh-CN" sz="1400" dirty="0"/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div id="right" class=""&gt;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&lt;div id="</a:t>
            </a:r>
            <a:r>
              <a:rPr lang="en-US" altLang="zh-CN" sz="1400" dirty="0" err="1"/>
              <a:t>right_up</a:t>
            </a:r>
            <a:r>
              <a:rPr lang="en-US" altLang="zh-CN" sz="1400" dirty="0"/>
              <a:t>" class=""&gt;</a:t>
            </a:r>
            <a:r>
              <a:rPr lang="en-US" altLang="zh-CN" sz="1400" dirty="0" err="1"/>
              <a:t>right_up</a:t>
            </a:r>
            <a:r>
              <a:rPr lang="en-US" altLang="zh-CN" sz="1400" dirty="0"/>
              <a:t>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&lt;div id="</a:t>
            </a:r>
            <a:r>
              <a:rPr lang="en-US" altLang="zh-CN" sz="1400" dirty="0" err="1"/>
              <a:t>right_down</a:t>
            </a:r>
            <a:r>
              <a:rPr lang="en-US" altLang="zh-CN" sz="1400" dirty="0"/>
              <a:t>" class=""&gt;</a:t>
            </a:r>
            <a:r>
              <a:rPr lang="en-US" altLang="zh-CN" sz="1400" dirty="0" err="1"/>
              <a:t>right_down</a:t>
            </a:r>
            <a:r>
              <a:rPr lang="en-US" altLang="zh-CN" sz="1400" dirty="0"/>
              <a:t>&lt;/div&gt;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&lt;/div</a:t>
            </a:r>
            <a:r>
              <a:rPr lang="en-US" altLang="zh-CN" sz="1400" dirty="0" smtClean="0"/>
              <a:t>&gt;&lt;</a:t>
            </a:r>
            <a:r>
              <a:rPr lang="en-US" altLang="zh-CN" sz="1400" dirty="0" err="1" smtClean="0"/>
              <a:t>/</a:t>
            </a:r>
            <a:r>
              <a:rPr lang="en-US" altLang="zh-CN" sz="1400" dirty="0" err="1"/>
              <a:t>div</a:t>
            </a:r>
            <a:r>
              <a:rPr lang="en-US" altLang="zh-CN" sz="1400" dirty="0"/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&lt;div id="footer" class=""&gt;footer&lt;/div</a:t>
            </a:r>
            <a:r>
              <a:rPr lang="en-US" altLang="zh-CN" sz="1400" dirty="0" smtClean="0"/>
              <a:t>&gt;</a:t>
            </a:r>
            <a:endParaRPr lang="en-US" altLang="zh-CN" sz="1400" dirty="0"/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&lt;/div</a:t>
            </a:r>
            <a:r>
              <a:rPr lang="en-US" altLang="zh-CN" sz="1400" dirty="0" smtClean="0"/>
              <a:t>&gt; &lt;/</a:t>
            </a:r>
            <a:r>
              <a:rPr lang="en-US" altLang="zh-CN" sz="1400" dirty="0"/>
              <a:t>body&gt;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/>
              <a:t>&lt;/html</a:t>
            </a:r>
            <a:r>
              <a:rPr lang="en-US" altLang="zh-CN" sz="1400" dirty="0" smtClean="0"/>
              <a:t>&gt;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/* layout5.css */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*{font-size:26px;margin:0 auto;padding:0px;}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#container{width:100%;height:700px;margin:5px;}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#header{width:100%;height:150px;}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#logo{background:#99ffcc;width:100%;height:98px;</a:t>
            </a:r>
          </a:p>
          <a:p>
            <a:pPr marL="0" indent="0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 smtClean="0"/>
              <a:t>       border-bottom:2px solid #FFFFFF;}	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xmlns="" val="222738057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12.3.5 </a:t>
            </a:r>
            <a:r>
              <a:rPr lang="zh-CN" altLang="en-US" dirty="0" smtClean="0"/>
              <a:t>图像按钮 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650875" y="810816"/>
            <a:ext cx="8356600" cy="389334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type="image" 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src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 width="" height=" "  &gt;</a:t>
            </a:r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533400" y="1200150"/>
            <a:ext cx="5105400" cy="3503523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edu_12_3_3.html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 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title&gt;</a:t>
            </a:r>
            <a:r>
              <a:rPr lang="zh-CN" altLang="en-US" sz="1400" dirty="0"/>
              <a:t>图像按钮实例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&lt;</a:t>
            </a:r>
            <a:r>
              <a:rPr lang="en-US" altLang="zh-CN" sz="1400" dirty="0"/>
              <a:t>style type="text/</a:t>
            </a:r>
            <a:r>
              <a:rPr lang="en-US" altLang="zh-CN" sz="1400" dirty="0" err="1"/>
              <a:t>css</a:t>
            </a:r>
            <a:r>
              <a:rPr lang="en-US" altLang="zh-CN" sz="1400" dirty="0"/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 body{text-</a:t>
            </a:r>
            <a:r>
              <a:rPr lang="en-US" altLang="zh-CN" sz="1400" dirty="0" err="1" smtClean="0"/>
              <a:t>align:center</a:t>
            </a:r>
            <a:r>
              <a:rPr lang="en-US" altLang="zh-CN" sz="1400" dirty="0"/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 input{width:150px;height:120px</a:t>
            </a:r>
            <a:r>
              <a:rPr lang="en-US" altLang="zh-CN" sz="1400" dirty="0"/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   &lt;/</a:t>
            </a:r>
            <a:r>
              <a:rPr lang="en-US" altLang="zh-CN" sz="1400" dirty="0"/>
              <a:t>style&gt;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h3&gt;</a:t>
            </a:r>
            <a:r>
              <a:rPr lang="zh-CN" altLang="en-US" sz="1400" dirty="0"/>
              <a:t>我国首艘航母辽宁号</a:t>
            </a:r>
            <a:r>
              <a:rPr lang="en-US" altLang="zh-CN" sz="1400" dirty="0"/>
              <a:t>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input type="image" name="image" </a:t>
            </a:r>
            <a:r>
              <a:rPr lang="en-US" altLang="zh-CN" sz="1400" dirty="0" err="1"/>
              <a:t>src</a:t>
            </a:r>
            <a:r>
              <a:rPr lang="en-US" altLang="zh-CN" sz="1400" dirty="0"/>
              <a:t>="liaoninghao.jpg" </a:t>
            </a:r>
            <a:r>
              <a:rPr lang="en-US" altLang="zh-CN" sz="1400" dirty="0" smtClean="0"/>
              <a:t>align="center" /&gt;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input type="submit" value="</a:t>
            </a:r>
            <a:r>
              <a:rPr lang="zh-CN" altLang="en-US" sz="1400" dirty="0"/>
              <a:t>提交</a:t>
            </a:r>
            <a:r>
              <a:rPr lang="en-US" altLang="zh-CN" sz="1400" dirty="0"/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  <a:endParaRPr lang="zh-CN" altLang="en-US" sz="1600" dirty="0"/>
          </a:p>
        </p:txBody>
      </p:sp>
      <p:sp>
        <p:nvSpPr>
          <p:cNvPr id="25606" name="Rectangle 6"/>
          <p:cNvSpPr>
            <a:spLocks noChangeArrowheads="1"/>
          </p:cNvSpPr>
          <p:nvPr/>
        </p:nvSpPr>
        <p:spPr bwMode="auto">
          <a:xfrm>
            <a:off x="5791200" y="3371850"/>
            <a:ext cx="3048000" cy="1107996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 err="1">
                <a:latin typeface="微软雅黑" pitchFamily="34" charset="-122"/>
                <a:ea typeface="微软雅黑" pitchFamily="34" charset="-122"/>
              </a:rPr>
              <a:t>src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属性是必需的，它用于设置图像文件的路径。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9800" y="1200150"/>
            <a:ext cx="2838450" cy="1887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8978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6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12.3.6-12.3.8 </a:t>
            </a:r>
            <a:r>
              <a:rPr lang="zh-CN" altLang="en-US" dirty="0" smtClean="0"/>
              <a:t>提交按钮</a:t>
            </a:r>
            <a:r>
              <a:rPr lang="zh-CN" altLang="en-US" dirty="0"/>
              <a:t>、</a:t>
            </a:r>
            <a:r>
              <a:rPr lang="zh-CN" altLang="en-US" dirty="0" smtClean="0"/>
              <a:t>重</a:t>
            </a:r>
            <a:r>
              <a:rPr lang="zh-CN" altLang="en-US" dirty="0"/>
              <a:t>置按</a:t>
            </a:r>
            <a:r>
              <a:rPr lang="zh-CN" altLang="en-US" dirty="0" smtClean="0"/>
              <a:t>钮和普</a:t>
            </a:r>
            <a:r>
              <a:rPr lang="zh-CN" altLang="en-US" dirty="0"/>
              <a:t>通按钮</a:t>
            </a:r>
            <a:endParaRPr lang="zh-CN" altLang="en-US" dirty="0" smtClean="0"/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534400" cy="3886200"/>
          </a:xfrm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&lt;input name="" type="submit"  value=""&gt;</a:t>
            </a:r>
          </a:p>
          <a:p>
            <a:pPr lvl="1">
              <a:buNone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value: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指定显示在提交按钮上的文字，默认值“提交查询内容”，需要给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value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赋个初值。点击提交按钮后，将表单数据提交给服务器。       </a:t>
            </a:r>
            <a:endParaRPr lang="en-US" altLang="zh-CN" b="0" dirty="0" smtClean="0"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 "    type="reset"    value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=""&gt;</a:t>
            </a:r>
          </a:p>
          <a:p>
            <a:pPr lvl="1">
              <a:lnSpc>
                <a:spcPct val="90000"/>
              </a:lnSpc>
              <a:buNone/>
            </a:pPr>
            <a:r>
              <a:rPr lang="zh-CN" altLang="en-US" b="0" dirty="0">
                <a:ea typeface="黑体" pitchFamily="49" charset="-122"/>
              </a:rPr>
              <a:t>注：</a:t>
            </a:r>
            <a:r>
              <a:rPr lang="en-US" altLang="zh-CN" b="0" dirty="0">
                <a:ea typeface="黑体" pitchFamily="49" charset="-122"/>
              </a:rPr>
              <a:t>value</a:t>
            </a:r>
            <a:r>
              <a:rPr lang="zh-CN" altLang="en-US" b="0" dirty="0">
                <a:ea typeface="黑体" pitchFamily="49" charset="-122"/>
              </a:rPr>
              <a:t>值默认为“重置”，不需要定义，但可以改变。点击该按钮可将表单域的内容清空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endParaRPr lang="en-US" altLang="zh-CN" b="0" dirty="0" smtClean="0">
              <a:ea typeface="黑体" pitchFamily="49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input name="" type="button" value="" </a:t>
            </a:r>
            <a:r>
              <a:rPr lang="en-US" altLang="zh-CN" sz="1800" dirty="0" err="1">
                <a:solidFill>
                  <a:srgbClr val="FF0000"/>
                </a:solidFill>
                <a:ea typeface="宋体" charset="-122"/>
              </a:rPr>
              <a:t>onclick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=""&gt;</a:t>
            </a:r>
            <a:endParaRPr lang="en-US" altLang="zh-CN" dirty="0" smtClean="0">
              <a:solidFill>
                <a:srgbClr val="FF0000"/>
              </a:solidFill>
              <a:ea typeface="宋体" charset="-122"/>
            </a:endParaRPr>
          </a:p>
          <a:p>
            <a:pPr lvl="1">
              <a:lnSpc>
                <a:spcPct val="90000"/>
              </a:lnSpc>
              <a:buNone/>
            </a:pPr>
            <a:r>
              <a:rPr lang="zh-CN" altLang="en-US" b="0" dirty="0">
                <a:ea typeface="黑体" pitchFamily="49" charset="-122"/>
              </a:rPr>
              <a:t>注：普通按钮需要定义</a:t>
            </a:r>
            <a:r>
              <a:rPr lang="en-US" altLang="zh-CN" b="0" dirty="0" err="1">
                <a:ea typeface="黑体" pitchFamily="49" charset="-122"/>
              </a:rPr>
              <a:t>onclick</a:t>
            </a:r>
            <a:r>
              <a:rPr lang="zh-CN" altLang="en-US" b="0" dirty="0">
                <a:ea typeface="黑体" pitchFamily="49" charset="-122"/>
              </a:rPr>
              <a:t>属性，才能进行表单处理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r>
              <a:rPr lang="zh-CN" altLang="en-US" sz="2800" b="0" dirty="0" smtClean="0"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2800" b="0" dirty="0">
              <a:latin typeface="微软雅黑" pitchFamily="34" charset="-122"/>
              <a:ea typeface="微软雅黑" pitchFamily="34" charset="-122"/>
            </a:endParaRPr>
          </a:p>
          <a:p>
            <a:pPr lvl="1">
              <a:buFont typeface="Wingdings" pitchFamily="2" charset="2"/>
              <a:buNone/>
            </a:pPr>
            <a:endParaRPr lang="en-US" altLang="zh-CN" sz="2400" dirty="0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331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按钮组合案例</a:t>
            </a:r>
          </a:p>
        </p:txBody>
      </p:sp>
      <p:sp>
        <p:nvSpPr>
          <p:cNvPr id="2" name="矩形 1"/>
          <p:cNvSpPr/>
          <p:nvPr/>
        </p:nvSpPr>
        <p:spPr>
          <a:xfrm>
            <a:off x="533400" y="800100"/>
            <a:ext cx="8534400" cy="3503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&lt;!-- edu_12_3_4.html --&gt;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&lt;!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doctype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&lt;html 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lang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&lt;head&gt;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&lt;meta 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charset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="UTF-8"&gt;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&lt;title&gt;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三种按钮的应用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&lt;style type="text/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css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input{width:100px;height:25px;}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body{text-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align:center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{width:400px;height:180px;}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&lt;/style&gt;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&lt;legend&gt;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三种按钮的应用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&lt;/legend&gt;</a:t>
            </a:r>
          </a:p>
          <a:p>
            <a:pPr>
              <a:lnSpc>
                <a:spcPts val="1400"/>
              </a:lnSpc>
            </a:pP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&lt;h3&gt;</a:t>
            </a: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请输入用户信息：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&lt;/h3&gt;</a:t>
            </a:r>
          </a:p>
          <a:p>
            <a:pPr>
              <a:lnSpc>
                <a:spcPts val="1400"/>
              </a:lnSpc>
            </a:pP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用户名：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type="text" name="username" size="10"/&gt;</a:t>
            </a:r>
          </a:p>
          <a:p>
            <a:pPr>
              <a:lnSpc>
                <a:spcPts val="1400"/>
              </a:lnSpc>
            </a:pPr>
            <a:r>
              <a:rPr lang="zh-CN" altLang="en-US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密码：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type="password" name="password" size="10"/&gt;&lt;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/&gt;&lt;</a:t>
            </a:r>
            <a:r>
              <a:rPr lang="en-US" altLang="zh-CN" sz="16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br</a:t>
            </a:r>
            <a:r>
              <a:rPr lang="en-US" altLang="zh-CN" sz="16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99114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按钮组合案例</a:t>
            </a:r>
          </a:p>
        </p:txBody>
      </p:sp>
      <p:sp>
        <p:nvSpPr>
          <p:cNvPr id="2" name="矩形 1"/>
          <p:cNvSpPr/>
          <p:nvPr/>
        </p:nvSpPr>
        <p:spPr>
          <a:xfrm>
            <a:off x="533400" y="819151"/>
            <a:ext cx="8534400" cy="152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&amp;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nbsp;&amp;nbsp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;&lt;input type="submit" name="submit"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提交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&lt;input type="reset" name="reset"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重置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&lt;input type="button" name="button" value="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注册新用户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 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onclick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="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javascript:alert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('</a:t>
            </a:r>
            <a:r>
              <a:rPr lang="zh-CN" altLang="en-US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注册新用户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');"/&gt;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&lt;/form&gt;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&lt;/body&gt;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&lt;/html&gt;</a:t>
            </a:r>
            <a:endParaRPr lang="en-US" altLang="zh-CN" sz="1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2419350"/>
            <a:ext cx="6090248" cy="224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94014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12.3.9-12.3.10  </a:t>
            </a:r>
            <a:r>
              <a:rPr lang="zh-CN" altLang="en-US" dirty="0" smtClean="0"/>
              <a:t>文件选择框及隐</a:t>
            </a:r>
            <a:r>
              <a:rPr lang="zh-CN" altLang="en-US" dirty="0"/>
              <a:t>藏框</a:t>
            </a:r>
            <a:endParaRPr lang="zh-CN" altLang="en-US" dirty="0" smtClean="0"/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00100"/>
            <a:ext cx="8534400" cy="2000250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    </a:t>
            </a:r>
            <a:r>
              <a:rPr lang="en-US" altLang="zh-CN" sz="1800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&lt;input  name=""  type="file"&gt;</a:t>
            </a:r>
          </a:p>
          <a:p>
            <a:pPr>
              <a:buNone/>
            </a:pPr>
            <a:r>
              <a:rPr lang="zh-CN" altLang="en-US" b="0" dirty="0">
                <a:ea typeface="黑体" pitchFamily="49" charset="-122"/>
              </a:rPr>
              <a:t>注：选择文件后并不能真正打开，只是将文件名回填到文件输入框内</a:t>
            </a:r>
            <a:r>
              <a:rPr lang="zh-CN" altLang="en-US" b="0" dirty="0" smtClean="0">
                <a:ea typeface="黑体" pitchFamily="49" charset="-122"/>
              </a:rPr>
              <a:t>。</a:t>
            </a:r>
            <a:endParaRPr lang="en-US" altLang="zh-CN" b="0" dirty="0" smtClean="0">
              <a:ea typeface="黑体" pitchFamily="49" charset="-122"/>
            </a:endParaRPr>
          </a:p>
          <a:p>
            <a:pPr lvl="1">
              <a:buNone/>
            </a:pPr>
            <a:r>
              <a:rPr lang="en-US" altLang="zh-CN" sz="1800" b="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b="0" dirty="0">
                <a:solidFill>
                  <a:srgbClr val="FF0000"/>
                </a:solidFill>
                <a:ea typeface="宋体" charset="-122"/>
              </a:rPr>
              <a:t>input name="" type="hidden" value</a:t>
            </a:r>
            <a:r>
              <a:rPr lang="en-US" altLang="zh-CN" sz="1800" b="0" dirty="0" smtClean="0">
                <a:solidFill>
                  <a:srgbClr val="FF0000"/>
                </a:solidFill>
                <a:ea typeface="宋体" charset="-122"/>
              </a:rPr>
              <a:t>=""&gt;</a:t>
            </a:r>
          </a:p>
          <a:p>
            <a:pPr lvl="1">
              <a:buNone/>
            </a:pPr>
            <a:r>
              <a:rPr lang="zh-CN" altLang="en-US" b="0" dirty="0">
                <a:ea typeface="黑体" pitchFamily="49" charset="-122"/>
              </a:rPr>
              <a:t>注：隐藏框不显示在表单中，随用户表单一起提交给服务器</a:t>
            </a:r>
            <a:r>
              <a:rPr lang="zh-CN" altLang="en-US" sz="2400" b="0" dirty="0" smtClean="0">
                <a:ea typeface="黑体" pitchFamily="49" charset="-122"/>
              </a:rPr>
              <a:t>。</a:t>
            </a:r>
            <a:endParaRPr lang="en-US" altLang="zh-CN" sz="2400" b="0" dirty="0" smtClean="0">
              <a:ea typeface="黑体" pitchFamily="49" charset="-122"/>
            </a:endParaRPr>
          </a:p>
          <a:p>
            <a:pPr lvl="1">
              <a:buNone/>
            </a:pPr>
            <a:endParaRPr lang="en-US" altLang="zh-CN" sz="2400" dirty="0">
              <a:ea typeface="宋体" charset="-122"/>
            </a:endParaRPr>
          </a:p>
          <a:p>
            <a:pPr>
              <a:buFont typeface="Wingdings" pitchFamily="2" charset="2"/>
              <a:buNone/>
            </a:pPr>
            <a:endParaRPr lang="en-US" altLang="zh-CN" sz="2600" dirty="0" smtClean="0">
              <a:solidFill>
                <a:srgbClr val="FF0000"/>
              </a:solidFill>
              <a:ea typeface="宋体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3400" y="2876550"/>
            <a:ext cx="82296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&lt;!-- 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edu_12_3_5.html 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&lt;!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doctype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&lt;html </a:t>
            </a:r>
            <a:r>
              <a:rPr lang="en-US" altLang="zh-CN" sz="1400" b="0" dirty="0" err="1">
                <a:latin typeface="Verdana" pitchFamily="34" charset="0"/>
                <a:ea typeface="Verdana" pitchFamily="34" charset="0"/>
                <a:cs typeface="Verdana" pitchFamily="34" charset="0"/>
              </a:rPr>
              <a:t>lang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&lt;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title&gt;</a:t>
            </a:r>
            <a:r>
              <a:rPr lang="zh-CN" altLang="en-US" sz="1400" b="0" dirty="0">
                <a:latin typeface="Verdana" pitchFamily="34" charset="0"/>
                <a:cs typeface="Verdana" pitchFamily="34" charset="0"/>
              </a:rPr>
              <a:t>文件选择框与隐藏框的应用例</a:t>
            </a:r>
            <a:r>
              <a:rPr lang="en-US" altLang="zh-CN" sz="1400" b="0" dirty="0">
                <a:latin typeface="Verdana" pitchFamily="34" charset="0"/>
                <a:ea typeface="Verdana" pitchFamily="34" charset="0"/>
                <a:cs typeface="Verdana" pitchFamily="34" charset="0"/>
              </a:rPr>
              <a:t>&lt;/title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  &lt;style type="text/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css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"&gt;  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              </a:t>
            </a:r>
            <a:r>
              <a:rPr lang="en-US" altLang="zh-CN" sz="1400" b="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fieldset</a:t>
            </a:r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{width:500px;height:150px;margin:20px;}</a:t>
            </a:r>
          </a:p>
          <a:p>
            <a:r>
              <a:rPr lang="en-US" altLang="zh-CN" sz="1400" b="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xmlns="" val="170743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4" grpId="0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文件选择框、隐藏框案例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533400" y="835864"/>
            <a:ext cx="5257800" cy="3577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400" dirty="0" smtClean="0"/>
              <a:t>&lt;/head&gt;</a:t>
            </a:r>
            <a:endParaRPr lang="en-US" altLang="zh-CN" sz="1400" b="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</a:t>
            </a:r>
            <a:r>
              <a:rPr lang="en-US" altLang="zh-CN" sz="1400" dirty="0"/>
              <a:t>form&gt;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fieldset</a:t>
            </a:r>
            <a:r>
              <a:rPr lang="en-US" altLang="zh-CN" sz="1400" dirty="0"/>
              <a:t>&gt;</a:t>
            </a:r>
          </a:p>
          <a:p>
            <a:pPr indent="357188">
              <a:lnSpc>
                <a:spcPts val="1500"/>
              </a:lnSpc>
            </a:pPr>
            <a:r>
              <a:rPr lang="en-US" altLang="zh-CN" sz="1400" dirty="0"/>
              <a:t>&lt;legend&gt;</a:t>
            </a:r>
            <a:r>
              <a:rPr lang="zh-CN" altLang="en-US" sz="1400" dirty="0"/>
              <a:t>文件选择框与隐藏框的应用例</a:t>
            </a:r>
            <a:r>
              <a:rPr lang="en-US" altLang="zh-CN" sz="1400" dirty="0"/>
              <a:t>&lt;/legend&gt;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&lt;h4&gt;</a:t>
            </a:r>
            <a:r>
              <a:rPr lang="zh-CN" altLang="en-US" sz="1400" dirty="0"/>
              <a:t>请输入个人信息：</a:t>
            </a:r>
            <a:r>
              <a:rPr lang="en-US" altLang="zh-CN" sz="1400" dirty="0"/>
              <a:t>&lt;/h4&gt;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姓名</a:t>
            </a:r>
            <a:r>
              <a:rPr lang="en-US" altLang="zh-CN" sz="1400" dirty="0"/>
              <a:t>:&lt;input type="text" name="name" size="10"/&gt;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性别</a:t>
            </a:r>
            <a:r>
              <a:rPr lang="en-US" altLang="zh-CN" sz="1400" dirty="0"/>
              <a:t>:&lt;input type="radio" name="sex" value="male"/&gt;</a:t>
            </a:r>
            <a:r>
              <a:rPr lang="zh-CN" altLang="en-US" sz="1400" dirty="0"/>
              <a:t>男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type="radio" name="sex" value="female"/&gt;</a:t>
            </a:r>
            <a:r>
              <a:rPr lang="zh-CN" altLang="en-US" sz="1400" dirty="0"/>
              <a:t>女</a:t>
            </a:r>
            <a:r>
              <a:rPr lang="en-US" altLang="zh-CN" sz="1400" dirty="0"/>
              <a:t>&amp;</a:t>
            </a:r>
            <a:r>
              <a:rPr lang="en-US" altLang="zh-CN" sz="1400" dirty="0" err="1"/>
              <a:t>nbsp</a:t>
            </a:r>
            <a:r>
              <a:rPr lang="en-US" altLang="zh-CN" sz="1400" dirty="0"/>
              <a:t>;</a:t>
            </a:r>
          </a:p>
          <a:p>
            <a:pPr indent="442913">
              <a:lnSpc>
                <a:spcPts val="1500"/>
              </a:lnSpc>
            </a:pPr>
            <a:r>
              <a:rPr lang="zh-CN" altLang="en-US" sz="1400" dirty="0"/>
              <a:t>年龄</a:t>
            </a:r>
            <a:r>
              <a:rPr lang="en-US" altLang="zh-CN" sz="1400" dirty="0"/>
              <a:t>:&lt;input type="text" name="age" size="8"/&gt;&lt;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/&gt;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&lt;h4&gt;</a:t>
            </a:r>
            <a:r>
              <a:rPr lang="zh-CN" altLang="en-US" sz="1400" dirty="0"/>
              <a:t>请选择文件：</a:t>
            </a:r>
            <a:r>
              <a:rPr lang="en-US" altLang="zh-CN" sz="1400" dirty="0"/>
              <a:t>&lt;/h4&gt;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type="file" name="file" size="40"&gt;&lt;</a:t>
            </a:r>
            <a:r>
              <a:rPr lang="en-US" altLang="zh-CN" sz="1400" dirty="0" err="1"/>
              <a:t>br</a:t>
            </a:r>
            <a:r>
              <a:rPr lang="en-US" altLang="zh-CN" sz="1400" dirty="0"/>
              <a:t>&gt;</a:t>
            </a:r>
          </a:p>
          <a:p>
            <a:pPr indent="442913">
              <a:lnSpc>
                <a:spcPts val="1500"/>
              </a:lnSpc>
            </a:pPr>
            <a:r>
              <a:rPr lang="en-US" altLang="zh-CN" sz="1400" dirty="0"/>
              <a:t>&lt;input type="hidden" name="admin" value="ABCD"&gt;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fieldset</a:t>
            </a:r>
            <a:r>
              <a:rPr lang="en-US" altLang="zh-CN" sz="1400" dirty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/>
              <a:t>&lt;/form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body</a:t>
            </a:r>
            <a:r>
              <a:rPr lang="en-US" altLang="zh-CN" sz="1400" dirty="0" smtClean="0"/>
              <a:t>&gt;</a:t>
            </a:r>
          </a:p>
          <a:p>
            <a:pPr>
              <a:lnSpc>
                <a:spcPts val="1500"/>
              </a:lnSpc>
            </a:pPr>
            <a:r>
              <a:rPr lang="en-US" altLang="zh-CN" sz="1400" dirty="0" smtClean="0"/>
              <a:t>&lt;/</a:t>
            </a:r>
            <a:r>
              <a:rPr lang="en-US" altLang="zh-CN" sz="1400" dirty="0"/>
              <a:t>html&gt;</a:t>
            </a:r>
          </a:p>
        </p:txBody>
      </p:sp>
      <p:pic>
        <p:nvPicPr>
          <p:cNvPr id="1025" name="图片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952750"/>
            <a:ext cx="25146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4463637" y="48339"/>
            <a:ext cx="21672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4463637" y="1262778"/>
            <a:ext cx="21672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9800" y="1123950"/>
            <a:ext cx="2992437" cy="1736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40468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5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4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12.4 </a:t>
            </a:r>
            <a:r>
              <a:rPr lang="zh-CN" altLang="en-US" dirty="0" smtClean="0"/>
              <a:t>多行文本输入框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0816"/>
            <a:ext cx="8474075" cy="446484"/>
          </a:xfrm>
        </p:spPr>
        <p:txBody>
          <a:bodyPr/>
          <a:lstStyle/>
          <a:p>
            <a:pPr lvl="1" indent="-533400">
              <a:buFont typeface="Wingdings" pitchFamily="2" charset="2"/>
              <a:buNone/>
              <a:tabLst>
                <a:tab pos="715963" algn="l"/>
              </a:tabLst>
            </a:pPr>
            <a:r>
              <a:rPr lang="zh-CN" altLang="en-US" sz="1800" dirty="0" smtClean="0">
                <a:solidFill>
                  <a:srgbClr val="FF0000"/>
                </a:solidFill>
                <a:ea typeface="宋体" charset="-122"/>
              </a:rPr>
              <a:t>语法：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&lt;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 name=”” rows="" cols="" wrap=""&gt; &lt;/</a:t>
            </a:r>
            <a:r>
              <a:rPr lang="en-US" altLang="zh-CN" sz="1800" dirty="0" err="1" smtClean="0">
                <a:solidFill>
                  <a:srgbClr val="FF0000"/>
                </a:solidFill>
                <a:ea typeface="宋体" charset="-122"/>
              </a:rPr>
              <a:t>textarea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&gt; </a:t>
            </a:r>
            <a:endParaRPr lang="en-US" altLang="zh-CN" sz="1400" dirty="0" smtClean="0">
              <a:solidFill>
                <a:srgbClr val="FF0000"/>
              </a:solidFill>
              <a:ea typeface="宋体" charset="-122"/>
            </a:endParaRP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533400" y="1314451"/>
            <a:ext cx="4953000" cy="2964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edu_12_4_1.html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征求意见表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&lt;h3&gt;</a:t>
            </a:r>
            <a:r>
              <a:rPr lang="zh-CN" altLang="en-US" sz="1400" dirty="0"/>
              <a:t>请您填写宝贵意见：</a:t>
            </a:r>
            <a:r>
              <a:rPr lang="en-US" altLang="zh-CN" sz="1400" dirty="0"/>
              <a:t>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</a:t>
            </a:r>
            <a:r>
              <a:rPr lang="en-US" altLang="zh-CN" sz="1400" dirty="0" err="1"/>
              <a:t>textarea</a:t>
            </a:r>
            <a:r>
              <a:rPr lang="en-US" altLang="zh-CN" sz="1400" dirty="0"/>
              <a:t> name="info" rows="4" cols="50" wrap="virtual"&gt;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</a:t>
            </a:r>
            <a:r>
              <a:rPr lang="en-US" altLang="zh-CN" sz="1400" dirty="0" err="1"/>
              <a:t>textarea</a:t>
            </a:r>
            <a:r>
              <a:rPr lang="en-US" altLang="zh-CN" sz="1400" dirty="0"/>
              <a:t>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</a:p>
        </p:txBody>
      </p:sp>
      <p:sp>
        <p:nvSpPr>
          <p:cNvPr id="37894" name="Rectangle 6"/>
          <p:cNvSpPr>
            <a:spLocks noChangeArrowheads="1"/>
          </p:cNvSpPr>
          <p:nvPr/>
        </p:nvSpPr>
        <p:spPr bwMode="auto">
          <a:xfrm>
            <a:off x="5638800" y="2920246"/>
            <a:ext cx="3429000" cy="178510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rows: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指定输入的行数；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cols: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指定输入的列数；</a:t>
            </a:r>
            <a:r>
              <a:rPr lang="en-US" altLang="zh-CN" b="0" dirty="0">
                <a:latin typeface="微软雅黑" pitchFamily="34" charset="-122"/>
                <a:ea typeface="微软雅黑" pitchFamily="34" charset="-122"/>
              </a:rPr>
              <a:t>wrap: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指定文本自动换行，值分别为：</a:t>
            </a:r>
            <a:r>
              <a:rPr lang="en-US" altLang="zh-CN" b="0" dirty="0" err="1">
                <a:latin typeface="微软雅黑" pitchFamily="34" charset="-122"/>
                <a:ea typeface="微软雅黑" pitchFamily="34" charset="-122"/>
              </a:rPr>
              <a:t>off|physical|virtual</a:t>
            </a:r>
            <a:r>
              <a:rPr lang="zh-CN" altLang="en-US" b="0" dirty="0"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1200150"/>
            <a:ext cx="2646363" cy="1412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10176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7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 build="p"/>
      <p:bldP spid="37892" grpId="0"/>
      <p:bldP spid="3789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12.5 </a:t>
            </a:r>
            <a:r>
              <a:rPr lang="zh-CN" altLang="en-US" dirty="0" smtClean="0"/>
              <a:t>下拉列表框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819150"/>
            <a:ext cx="8458200" cy="1885950"/>
          </a:xfrm>
          <a:ln>
            <a:solidFill>
              <a:schemeClr val="bg1"/>
            </a:solidFill>
          </a:ln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ea typeface="宋体" charset="-122"/>
              </a:rPr>
              <a:t>&lt;select name="" 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size="" multiple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  </a:t>
            </a:r>
            <a:r>
              <a:rPr lang="en-US" altLang="zh-CN" sz="1800" dirty="0">
                <a:ea typeface="宋体" charset="-122"/>
              </a:rPr>
              <a:t>&lt;option value=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>
                <a:ea typeface="宋体" charset="-122"/>
              </a:rPr>
              <a:t>     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selected</a:t>
            </a:r>
            <a:r>
              <a:rPr lang="en-US" altLang="zh-CN" sz="1800" dirty="0">
                <a:ea typeface="宋体" charset="-122"/>
              </a:rPr>
              <a:t>  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 </a:t>
            </a:r>
            <a:r>
              <a:rPr lang="en-US" altLang="zh-CN" sz="1800" dirty="0">
                <a:ea typeface="宋体" charset="-122"/>
              </a:rPr>
              <a:t>&lt;option </a:t>
            </a:r>
            <a:r>
              <a:rPr lang="en-US" altLang="zh-CN" sz="1800" dirty="0" smtClean="0">
                <a:ea typeface="宋体" charset="-122"/>
              </a:rPr>
              <a:t>    value</a:t>
            </a:r>
            <a:r>
              <a:rPr lang="en-US" altLang="zh-CN" sz="1800" dirty="0">
                <a:ea typeface="宋体" charset="-122"/>
              </a:rPr>
              <a:t>=</a:t>
            </a:r>
            <a:r>
              <a:rPr lang="en-US" altLang="zh-CN" sz="1800" dirty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>
                <a:ea typeface="宋体" charset="-122"/>
              </a:rPr>
              <a:t> </a:t>
            </a:r>
            <a:r>
              <a:rPr lang="en-US" altLang="zh-CN" sz="1800" dirty="0" smtClean="0">
                <a:ea typeface="宋体" charset="-122"/>
              </a:rPr>
              <a:t> </a:t>
            </a:r>
            <a:r>
              <a:rPr lang="en-US" altLang="zh-CN" sz="1800" dirty="0">
                <a:ea typeface="宋体" charset="-122"/>
              </a:rPr>
              <a:t>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</a:t>
            </a:r>
            <a:r>
              <a:rPr lang="en-US" altLang="zh-CN" sz="1800" dirty="0" smtClean="0">
                <a:ea typeface="宋体" charset="-122"/>
              </a:rPr>
              <a:t>&gt;</a:t>
            </a:r>
          </a:p>
          <a:p>
            <a:pPr lvl="1">
              <a:buNone/>
            </a:pPr>
            <a:r>
              <a:rPr lang="en-US" altLang="zh-CN" sz="1800" dirty="0" smtClean="0">
                <a:ea typeface="宋体" charset="-122"/>
              </a:rPr>
              <a:t>    &lt;</a:t>
            </a:r>
            <a:r>
              <a:rPr lang="en-US" altLang="zh-CN" sz="1800" dirty="0">
                <a:ea typeface="宋体" charset="-122"/>
              </a:rPr>
              <a:t>option value</a:t>
            </a:r>
            <a:r>
              <a:rPr lang="en-US" altLang="zh-CN" sz="1800" dirty="0" smtClean="0">
                <a:ea typeface="宋体" charset="-122"/>
              </a:rPr>
              <a:t>=</a:t>
            </a:r>
            <a:r>
              <a:rPr lang="en-US" altLang="zh-CN" sz="1800" dirty="0" smtClean="0">
                <a:solidFill>
                  <a:srgbClr val="FF0000"/>
                </a:solidFill>
                <a:ea typeface="宋体" charset="-122"/>
              </a:rPr>
              <a:t>""</a:t>
            </a:r>
            <a:r>
              <a:rPr lang="en-US" altLang="zh-CN" sz="1800" dirty="0" smtClean="0">
                <a:ea typeface="宋体" charset="-122"/>
              </a:rPr>
              <a:t>   </a:t>
            </a:r>
            <a:r>
              <a:rPr lang="en-US" altLang="zh-CN" sz="1800" dirty="0">
                <a:ea typeface="宋体" charset="-122"/>
              </a:rPr>
              <a:t>&gt;</a:t>
            </a:r>
            <a:r>
              <a:rPr lang="zh-CN" altLang="en-US" sz="1800" dirty="0">
                <a:ea typeface="宋体" charset="-122"/>
              </a:rPr>
              <a:t>选项内容</a:t>
            </a:r>
            <a:r>
              <a:rPr lang="en-US" altLang="zh-CN" sz="1800" dirty="0">
                <a:ea typeface="宋体" charset="-122"/>
              </a:rPr>
              <a:t>&lt;/option&gt;</a:t>
            </a:r>
            <a:r>
              <a:rPr lang="en-US" altLang="zh-CN" sz="1800" dirty="0" smtClean="0">
                <a:ea typeface="宋体" charset="-122"/>
              </a:rPr>
              <a:t>  </a:t>
            </a:r>
          </a:p>
          <a:p>
            <a:pPr lvl="1">
              <a:buFont typeface="Wingdings" pitchFamily="2" charset="2"/>
              <a:buNone/>
            </a:pPr>
            <a:r>
              <a:rPr lang="en-US" altLang="zh-CN" sz="1800" dirty="0" smtClean="0">
                <a:ea typeface="宋体" charset="-122"/>
              </a:rPr>
              <a:t> &lt;/select&gt;</a:t>
            </a:r>
          </a:p>
        </p:txBody>
      </p:sp>
      <p:sp>
        <p:nvSpPr>
          <p:cNvPr id="39943" name="Rectangle 7"/>
          <p:cNvSpPr>
            <a:spLocks noChangeArrowheads="1"/>
          </p:cNvSpPr>
          <p:nvPr/>
        </p:nvSpPr>
        <p:spPr bwMode="auto">
          <a:xfrm>
            <a:off x="533400" y="2952750"/>
            <a:ext cx="8458200" cy="110799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注：</a:t>
            </a:r>
            <a:r>
              <a:rPr lang="en-US" altLang="zh-CN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size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定义下拉列表的大小</a:t>
            </a:r>
            <a:r>
              <a:rPr lang="zh-CN" altLang="en-US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b="0" dirty="0" smtClean="0">
              <a:solidFill>
                <a:srgbClr val="003399"/>
              </a:solidFill>
              <a:latin typeface="微软雅黑" pitchFamily="34" charset="-122"/>
              <a:ea typeface="微软雅黑" pitchFamily="34" charset="-122"/>
            </a:endParaRPr>
          </a:p>
          <a:p>
            <a:pPr indent="449263"/>
            <a:r>
              <a:rPr lang="en-US" altLang="zh-CN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multiple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设置列表框支持多选</a:t>
            </a:r>
            <a:r>
              <a:rPr lang="zh-CN" altLang="en-US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b="0" dirty="0" smtClean="0">
              <a:solidFill>
                <a:srgbClr val="003399"/>
              </a:solidFill>
              <a:latin typeface="微软雅黑" pitchFamily="34" charset="-122"/>
              <a:ea typeface="微软雅黑" pitchFamily="34" charset="-122"/>
            </a:endParaRPr>
          </a:p>
          <a:p>
            <a:pPr indent="449263"/>
            <a:r>
              <a:rPr lang="en-US" altLang="zh-CN" b="0" dirty="0" smtClean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selected</a:t>
            </a:r>
            <a:r>
              <a:rPr lang="zh-CN" altLang="en-US" b="0" dirty="0">
                <a:solidFill>
                  <a:srgbClr val="003399"/>
                </a:solidFill>
                <a:latin typeface="微软雅黑" pitchFamily="34" charset="-122"/>
                <a:ea typeface="微软雅黑" pitchFamily="34" charset="-122"/>
              </a:rPr>
              <a:t>设置选项为预选状态。</a:t>
            </a:r>
          </a:p>
        </p:txBody>
      </p:sp>
    </p:spTree>
    <p:extLst>
      <p:ext uri="{BB962C8B-B14F-4D97-AF65-F5344CB8AC3E}">
        <p14:creationId xmlns:p14="http://schemas.microsoft.com/office/powerpoint/2010/main" xmlns="" val="27197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3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8" grpId="0" build="p" animBg="1"/>
      <p:bldP spid="39943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12.5 </a:t>
            </a:r>
            <a:r>
              <a:rPr lang="zh-CN" altLang="en-US" dirty="0" smtClean="0"/>
              <a:t>下拉列表框</a:t>
            </a:r>
          </a:p>
        </p:txBody>
      </p:sp>
      <p:sp>
        <p:nvSpPr>
          <p:cNvPr id="39941" name="Rectangle 5"/>
          <p:cNvSpPr>
            <a:spLocks noChangeArrowheads="1"/>
          </p:cNvSpPr>
          <p:nvPr/>
        </p:nvSpPr>
        <p:spPr bwMode="auto">
          <a:xfrm>
            <a:off x="533400" y="813971"/>
            <a:ext cx="5181600" cy="3683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en-US" altLang="zh-CN" sz="1400" dirty="0"/>
              <a:t>&lt;!-- </a:t>
            </a:r>
            <a:r>
              <a:rPr lang="en-US" altLang="zh-CN" sz="1400" dirty="0" smtClean="0"/>
              <a:t>edu_12_5_1.html </a:t>
            </a:r>
            <a:r>
              <a:rPr lang="en-US" altLang="zh-CN" sz="1400" dirty="0"/>
              <a:t>--&gt;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&lt;!</a:t>
            </a:r>
            <a:r>
              <a:rPr lang="en-US" altLang="zh-CN" sz="1400" dirty="0" err="1"/>
              <a:t>doctype</a:t>
            </a:r>
            <a:r>
              <a:rPr lang="en-US" altLang="zh-CN" sz="1400" dirty="0"/>
              <a:t> html&gt;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&lt;html </a:t>
            </a:r>
            <a:r>
              <a:rPr lang="en-US" altLang="zh-CN" sz="1400" dirty="0" err="1"/>
              <a:t>lang</a:t>
            </a:r>
            <a:r>
              <a:rPr lang="en-US" altLang="zh-CN" sz="1400" dirty="0"/>
              <a:t>="en"&gt;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&lt;meta charset="UTF-8"&gt;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&lt;title&gt;</a:t>
            </a:r>
            <a:r>
              <a:rPr lang="zh-CN" altLang="en-US" sz="1400" dirty="0"/>
              <a:t>下拉列表框的应用</a:t>
            </a:r>
            <a:r>
              <a:rPr lang="en-US" altLang="zh-CN" sz="1400" dirty="0"/>
              <a:t>&lt;/title&gt;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&lt;/head&gt;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&lt;h3&gt;</a:t>
            </a:r>
            <a:r>
              <a:rPr lang="zh-CN" altLang="en-US" sz="1400" dirty="0"/>
              <a:t>请选择您的课程</a:t>
            </a:r>
            <a:r>
              <a:rPr lang="en-US" altLang="zh-CN" sz="1400" dirty="0"/>
              <a:t>:&lt;/h3&gt;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&lt;select name="course" size="4" multiple&gt;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value="c1" selected&gt;C/C++</a:t>
            </a:r>
            <a:r>
              <a:rPr lang="zh-CN" altLang="en-US" sz="1400" dirty="0"/>
              <a:t>程序设计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value="c2"&gt;</a:t>
            </a:r>
            <a:r>
              <a:rPr lang="zh-CN" altLang="en-US" sz="1400" dirty="0"/>
              <a:t>计算机网络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value="c3" &gt;</a:t>
            </a:r>
            <a:r>
              <a:rPr lang="zh-CN" altLang="en-US" sz="1400" dirty="0"/>
              <a:t>数据结构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value="c4"&gt;Java</a:t>
            </a:r>
            <a:r>
              <a:rPr lang="zh-CN" altLang="en-US" sz="1400" dirty="0"/>
              <a:t>程序设计</a:t>
            </a:r>
            <a:r>
              <a:rPr lang="en-US" altLang="zh-CN" sz="1400" dirty="0"/>
              <a:t>&lt;/option&gt;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&lt;option value="c5"&gt;</a:t>
            </a:r>
            <a:r>
              <a:rPr lang="zh-CN" altLang="en-US" sz="1400" dirty="0"/>
              <a:t>计算机组成原理</a:t>
            </a:r>
            <a:r>
              <a:rPr lang="en-US" altLang="zh-CN" sz="1400" dirty="0"/>
              <a:t>&lt;/option</a:t>
            </a:r>
            <a:r>
              <a:rPr lang="en-US" altLang="zh-CN" sz="1400" dirty="0" smtClean="0"/>
              <a:t>&gt;</a:t>
            </a:r>
            <a:r>
              <a:rPr lang="en-US" altLang="zh-CN" sz="1400" dirty="0"/>
              <a:t>	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&lt;/select&gt;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&lt;/form&gt;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&lt;/body&gt;</a:t>
            </a:r>
          </a:p>
          <a:p>
            <a:pPr>
              <a:lnSpc>
                <a:spcPts val="1400"/>
              </a:lnSpc>
            </a:pPr>
            <a:r>
              <a:rPr lang="en-US" altLang="zh-CN" sz="1400" dirty="0"/>
              <a:t>&lt;/html&gt;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1276350"/>
            <a:ext cx="2794000" cy="212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086485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9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1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12.6 </a:t>
            </a:r>
            <a:r>
              <a:rPr lang="zh-CN" altLang="en-US" dirty="0" smtClean="0"/>
              <a:t>综合实例</a:t>
            </a:r>
          </a:p>
        </p:txBody>
      </p:sp>
      <p:sp>
        <p:nvSpPr>
          <p:cNvPr id="47109" name="Text Box 5"/>
          <p:cNvSpPr txBox="1">
            <a:spLocks noChangeArrowheads="1"/>
          </p:cNvSpPr>
          <p:nvPr/>
        </p:nvSpPr>
        <p:spPr bwMode="auto">
          <a:xfrm>
            <a:off x="533400" y="3935909"/>
            <a:ext cx="8534400" cy="769441"/>
          </a:xfrm>
          <a:prstGeom prst="rect">
            <a:avLst/>
          </a:prstGeom>
          <a:noFill/>
          <a:ln w="9525">
            <a:solidFill>
              <a:srgbClr val="0000FA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/>
              <a:t>    </a:t>
            </a:r>
            <a:r>
              <a:rPr lang="zh-CN" altLang="en-US" dirty="0">
                <a:latin typeface="+mj-ea"/>
                <a:ea typeface="+mj-ea"/>
              </a:rPr>
              <a:t>采用表格</a:t>
            </a:r>
            <a:r>
              <a:rPr lang="en-US" altLang="zh-CN" dirty="0">
                <a:latin typeface="+mj-ea"/>
                <a:ea typeface="+mj-ea"/>
              </a:rPr>
              <a:t>+</a:t>
            </a:r>
            <a:r>
              <a:rPr lang="zh-CN" altLang="en-US" dirty="0">
                <a:latin typeface="+mj-ea"/>
                <a:ea typeface="+mj-ea"/>
              </a:rPr>
              <a:t>表单</a:t>
            </a:r>
            <a:r>
              <a:rPr lang="en-US" altLang="zh-CN" dirty="0">
                <a:latin typeface="+mj-ea"/>
                <a:ea typeface="+mj-ea"/>
              </a:rPr>
              <a:t>+CSS</a:t>
            </a:r>
            <a:r>
              <a:rPr lang="zh-CN" altLang="en-US" dirty="0">
                <a:latin typeface="+mj-ea"/>
                <a:ea typeface="+mj-ea"/>
              </a:rPr>
              <a:t>完成页面布局设计。</a:t>
            </a:r>
            <a:r>
              <a:rPr lang="en-US" altLang="zh-CN" dirty="0">
                <a:latin typeface="+mj-ea"/>
                <a:ea typeface="+mj-ea"/>
              </a:rPr>
              <a:t>Form</a:t>
            </a:r>
            <a:r>
              <a:rPr lang="zh-CN" altLang="en-US" dirty="0">
                <a:latin typeface="+mj-ea"/>
                <a:ea typeface="+mj-ea"/>
              </a:rPr>
              <a:t>标记包含</a:t>
            </a:r>
            <a:r>
              <a:rPr lang="en-US" altLang="zh-CN" dirty="0">
                <a:latin typeface="+mj-ea"/>
                <a:ea typeface="+mj-ea"/>
              </a:rPr>
              <a:t>table</a:t>
            </a:r>
            <a:r>
              <a:rPr lang="zh-CN" altLang="en-US" dirty="0">
                <a:latin typeface="+mj-ea"/>
                <a:ea typeface="+mj-ea"/>
              </a:rPr>
              <a:t>标记，</a:t>
            </a:r>
            <a:r>
              <a:rPr lang="en-US" altLang="zh-CN" dirty="0">
                <a:latin typeface="+mj-ea"/>
                <a:ea typeface="+mj-ea"/>
              </a:rPr>
              <a:t>table</a:t>
            </a:r>
            <a:r>
              <a:rPr lang="zh-CN" altLang="en-US" dirty="0">
                <a:latin typeface="+mj-ea"/>
                <a:ea typeface="+mj-ea"/>
              </a:rPr>
              <a:t>标记包含表单控件（表单元素）。表格为</a:t>
            </a:r>
            <a:r>
              <a:rPr lang="en-US" altLang="zh-CN" dirty="0">
                <a:latin typeface="+mj-ea"/>
                <a:ea typeface="+mj-ea"/>
              </a:rPr>
              <a:t>11</a:t>
            </a:r>
            <a:r>
              <a:rPr lang="zh-CN" altLang="en-US" dirty="0">
                <a:latin typeface="+mj-ea"/>
                <a:ea typeface="+mj-ea"/>
              </a:rPr>
              <a:t>行</a:t>
            </a:r>
            <a:r>
              <a:rPr lang="en-US" altLang="zh-CN" dirty="0">
                <a:latin typeface="+mj-ea"/>
                <a:ea typeface="+mj-ea"/>
              </a:rPr>
              <a:t>9</a:t>
            </a:r>
            <a:r>
              <a:rPr lang="zh-CN" altLang="en-US" dirty="0">
                <a:latin typeface="+mj-ea"/>
                <a:ea typeface="+mj-ea"/>
              </a:rPr>
              <a:t>列。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971550"/>
            <a:ext cx="4840288" cy="2784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0516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7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d792648d428a655e93dd9b78c8526410404d411"/>
</p:tagLst>
</file>

<file path=ppt/theme/theme1.xml><?xml version="1.0" encoding="utf-8"?>
<a:theme xmlns:a="http://schemas.openxmlformats.org/drawingml/2006/main" name="6_CS3510">
  <a:themeElements>
    <a:clrScheme name="1_CS3510 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66"/>
      </a:accent1>
      <a:accent2>
        <a:srgbClr val="0000FF"/>
      </a:accent2>
      <a:accent3>
        <a:srgbClr val="FFFFFF"/>
      </a:accent3>
      <a:accent4>
        <a:srgbClr val="000000"/>
      </a:accent4>
      <a:accent5>
        <a:srgbClr val="FFE2B8"/>
      </a:accent5>
      <a:accent6>
        <a:srgbClr val="0000E7"/>
      </a:accent6>
      <a:hlink>
        <a:srgbClr val="CC00CC"/>
      </a:hlink>
      <a:folHlink>
        <a:srgbClr val="C0C0C0"/>
      </a:folHlink>
    </a:clrScheme>
    <a:fontScheme name="1_CS3510">
      <a:majorFont>
        <a:latin typeface="黑体"/>
        <a:ea typeface="黑体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000080">
                <a:gamma/>
                <a:shade val="46275"/>
                <a:invGamma/>
              </a:srgbClr>
            </a:gs>
            <a:gs pos="100000">
              <a:srgbClr val="000080"/>
            </a:gs>
          </a:gsLst>
          <a:lin ang="5400000" scaled="1"/>
        </a:grad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rgbClr val="000000">
              <a:alpha val="5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784225" marR="0" indent="-419100" algn="l" defTabSz="1158875" rtl="0" eaLnBrk="0" fontAlgn="base" latinLnBrk="0" hangingPunct="0">
          <a:lnSpc>
            <a:spcPct val="90000"/>
          </a:lnSpc>
          <a:spcBef>
            <a:spcPct val="20000"/>
          </a:spcBef>
          <a:spcAft>
            <a:spcPct val="0"/>
          </a:spcAft>
          <a:buClr>
            <a:srgbClr val="660066"/>
          </a:buClr>
          <a:buSzPct val="100000"/>
          <a:buFont typeface="Wingdings" pitchFamily="2" charset="2"/>
          <a:buNone/>
          <a:tabLst/>
          <a:defRPr kumimoji="0" lang="zh-CN" altLang="en-US" sz="2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黑体" pitchFamily="49" charset="-122"/>
            <a:ea typeface="黑体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000080">
                <a:gamma/>
                <a:shade val="46275"/>
                <a:invGamma/>
              </a:srgbClr>
            </a:gs>
            <a:gs pos="100000">
              <a:srgbClr val="000080"/>
            </a:gs>
          </a:gsLst>
          <a:lin ang="5400000" scaled="1"/>
        </a:grad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rgbClr val="000000">
              <a:alpha val="5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784225" marR="0" indent="-419100" algn="l" defTabSz="1158875" rtl="0" eaLnBrk="0" fontAlgn="base" latinLnBrk="0" hangingPunct="0">
          <a:lnSpc>
            <a:spcPct val="90000"/>
          </a:lnSpc>
          <a:spcBef>
            <a:spcPct val="20000"/>
          </a:spcBef>
          <a:spcAft>
            <a:spcPct val="0"/>
          </a:spcAft>
          <a:buClr>
            <a:srgbClr val="660066"/>
          </a:buClr>
          <a:buSzPct val="100000"/>
          <a:buFont typeface="Wingdings" pitchFamily="2" charset="2"/>
          <a:buNone/>
          <a:tabLst/>
          <a:defRPr kumimoji="0" lang="zh-CN" altLang="en-US" sz="2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黑体" pitchFamily="49" charset="-122"/>
            <a:ea typeface="黑体" pitchFamily="49" charset="-122"/>
          </a:defRPr>
        </a:defPPr>
      </a:lstStyle>
    </a:lnDef>
  </a:objectDefaults>
  <a:extraClrSchemeLst>
    <a:extraClrScheme>
      <a:clrScheme name="1_CS35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S3510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S3510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S3510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S3510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S3510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S3510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2287</TotalTime>
  <Words>10585</Words>
  <Application>Microsoft Office PowerPoint</Application>
  <PresentationFormat>全屏显示(16:9)</PresentationFormat>
  <Paragraphs>1304</Paragraphs>
  <Slides>102</Slides>
  <Notes>2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102</vt:i4>
      </vt:variant>
    </vt:vector>
  </HeadingPairs>
  <TitlesOfParts>
    <vt:vector size="104" baseType="lpstr">
      <vt:lpstr>6_CS3510</vt:lpstr>
      <vt:lpstr>Visio</vt:lpstr>
      <vt:lpstr>第10章 CSS+DIV页面布局（1-2课时）8</vt:lpstr>
      <vt:lpstr>本章学习目标</vt:lpstr>
      <vt:lpstr>10.1  页面布局设计</vt:lpstr>
      <vt:lpstr>10.1.1 “三行模式”或“三列模式”</vt:lpstr>
      <vt:lpstr>10.1.2 “三行二列”、“三行三列”模式</vt:lpstr>
      <vt:lpstr>10.1.3 多行多列复杂模式</vt:lpstr>
      <vt:lpstr>多行三列模式页面布局案例</vt:lpstr>
      <vt:lpstr>多行三列模式页面布局案例代码-DIV</vt:lpstr>
      <vt:lpstr>多行三列模式页面布局案例代码-DIV</vt:lpstr>
      <vt:lpstr>多行三列模式页面布局案例代码-CSS</vt:lpstr>
      <vt:lpstr>10.2  导航菜单设计</vt:lpstr>
      <vt:lpstr>10.2.1  一级水平导航菜单</vt:lpstr>
      <vt:lpstr>10.2.1  一级水平导航菜单</vt:lpstr>
      <vt:lpstr>10.2.2  二级水平导航菜单</vt:lpstr>
      <vt:lpstr>10.2.2  二级水平导航菜单</vt:lpstr>
      <vt:lpstr>10.2.2  二级水平导航菜单</vt:lpstr>
      <vt:lpstr>10.2.2  二级水平导航菜单</vt:lpstr>
      <vt:lpstr>横向二级导航菜单案例</vt:lpstr>
      <vt:lpstr>10.3  综合实例</vt:lpstr>
      <vt:lpstr>第11章 表格(2课时)</vt:lpstr>
      <vt:lpstr>综合实例-页面DIV设计</vt:lpstr>
      <vt:lpstr>综合实例-DIV布局</vt:lpstr>
      <vt:lpstr>综合实例-导航菜单</vt:lpstr>
      <vt:lpstr>综合实例-代码设计</vt:lpstr>
      <vt:lpstr>本章小结</vt:lpstr>
      <vt:lpstr>教学目标 </vt:lpstr>
      <vt:lpstr>11.1 表格 </vt:lpstr>
      <vt:lpstr>《简易学生信息表》案例</vt:lpstr>
      <vt:lpstr>11.2 表格标记 </vt:lpstr>
      <vt:lpstr>11.2 表格标记-语法 </vt:lpstr>
      <vt:lpstr>11.2 表格标记-案例 </vt:lpstr>
      <vt:lpstr>11.3 表格属性设置 </vt:lpstr>
      <vt:lpstr>11.3 表格属性设置 </vt:lpstr>
      <vt:lpstr>11.3.1 表格边框属性 </vt:lpstr>
      <vt:lpstr>11.3.4 表格边框样式属性 </vt:lpstr>
      <vt:lpstr>表格边框样式属性-案例 </vt:lpstr>
      <vt:lpstr>11.3.5 表格单元格间距、单元格边距属性</vt:lpstr>
      <vt:lpstr>表格单元格间距、边距属性设置-案例</vt:lpstr>
      <vt:lpstr>11.3.6 表格水平对齐</vt:lpstr>
      <vt:lpstr>11.4 设置表格行的属性 </vt:lpstr>
      <vt:lpstr>11.4 表格行的属性-设置 </vt:lpstr>
      <vt:lpstr>11.4 设置表格行的属性-案例 </vt:lpstr>
      <vt:lpstr>11.5 设置单元格的属性 </vt:lpstr>
      <vt:lpstr>11.5 设置单元格的属性-单元格跨行、列</vt:lpstr>
      <vt:lpstr>设置单元格的属性-案例 </vt:lpstr>
      <vt:lpstr>11.6 表格嵌套 </vt:lpstr>
      <vt:lpstr>11.6 表格嵌套-语法</vt:lpstr>
      <vt:lpstr>表格嵌套-案例主要代码 </vt:lpstr>
      <vt:lpstr>11.7 综合实例 </vt:lpstr>
      <vt:lpstr>11.7 综合实例 </vt:lpstr>
      <vt:lpstr>11.7 综合实例 </vt:lpstr>
      <vt:lpstr>本章小结 </vt:lpstr>
      <vt:lpstr>第12章 表单(2课时)</vt:lpstr>
      <vt:lpstr>本章学习目标</vt:lpstr>
      <vt:lpstr>12.1 表单概述</vt:lpstr>
      <vt:lpstr>12.1 表单概述</vt:lpstr>
      <vt:lpstr>12.1 表单标记</vt:lpstr>
      <vt:lpstr>12.2 定义域和域标题</vt:lpstr>
      <vt:lpstr>12.2 定义域和域标题-案例</vt:lpstr>
      <vt:lpstr>12.3 表单信息输入</vt:lpstr>
      <vt:lpstr>12.3.1-12.3.2单行文本输入框、密码框文本框</vt:lpstr>
      <vt:lpstr>文本输入框和密码框案例</vt:lpstr>
      <vt:lpstr>12.3.3-12.3.4 复选框、单选按钮</vt:lpstr>
      <vt:lpstr>单选按钮、复选框案例 </vt:lpstr>
      <vt:lpstr>12.3.5 图像按钮 </vt:lpstr>
      <vt:lpstr>12.3.6-12.3.8 提交按钮、重置按钮和普通按钮</vt:lpstr>
      <vt:lpstr>按钮组合案例</vt:lpstr>
      <vt:lpstr>按钮组合案例</vt:lpstr>
      <vt:lpstr>12.3.9-12.3.10  文件选择框及隐藏框</vt:lpstr>
      <vt:lpstr>文件选择框、隐藏框案例</vt:lpstr>
      <vt:lpstr>12.4 多行文本输入框</vt:lpstr>
      <vt:lpstr>12.5 下拉列表框</vt:lpstr>
      <vt:lpstr>12.5 下拉列表框</vt:lpstr>
      <vt:lpstr>12.6 综合实例</vt:lpstr>
      <vt:lpstr>12.6 综合实例-分析</vt:lpstr>
      <vt:lpstr>11.6 综合实例-分析</vt:lpstr>
      <vt:lpstr>本章小结 </vt:lpstr>
      <vt:lpstr>第12章 表单(2课时)</vt:lpstr>
      <vt:lpstr>本章学习目标</vt:lpstr>
      <vt:lpstr>12.1 表单概述</vt:lpstr>
      <vt:lpstr>12.1 表单概述</vt:lpstr>
      <vt:lpstr>12.1 表单标记</vt:lpstr>
      <vt:lpstr>12.2 定义域和域标题</vt:lpstr>
      <vt:lpstr>12.2 定义域和域标题-案例</vt:lpstr>
      <vt:lpstr>12.3 表单信息输入</vt:lpstr>
      <vt:lpstr>12.3.1-12.3.2单行文本输入框、密码框文本框</vt:lpstr>
      <vt:lpstr>文本输入框和密码框案例</vt:lpstr>
      <vt:lpstr>12.3.3-12.3.4 复选框、单选按钮</vt:lpstr>
      <vt:lpstr>单选按钮、复选框案例 </vt:lpstr>
      <vt:lpstr>12.3.5 图像按钮 </vt:lpstr>
      <vt:lpstr>12.3.6-12.3.8 提交按钮、重置按钮和普通按钮</vt:lpstr>
      <vt:lpstr>按钮组合案例</vt:lpstr>
      <vt:lpstr>按钮组合案例</vt:lpstr>
      <vt:lpstr>12.3.9-12.3.10  文件选择框及隐藏框</vt:lpstr>
      <vt:lpstr>文件选择框、隐藏框案例</vt:lpstr>
      <vt:lpstr>12.4 多行文本输入框</vt:lpstr>
      <vt:lpstr>12.5 下拉列表框</vt:lpstr>
      <vt:lpstr>12.5 下拉列表框</vt:lpstr>
      <vt:lpstr>12.6 综合实例</vt:lpstr>
      <vt:lpstr>12.6 综合实例-分析</vt:lpstr>
      <vt:lpstr>11.6 综合实例-分析</vt:lpstr>
      <vt:lpstr>本章小结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admin</cp:lastModifiedBy>
  <cp:revision>529</cp:revision>
  <cp:lastPrinted>1601-01-01T00:00:00Z</cp:lastPrinted>
  <dcterms:created xsi:type="dcterms:W3CDTF">1601-01-01T00:00:00Z</dcterms:created>
  <dcterms:modified xsi:type="dcterms:W3CDTF">2019-10-23T13:44:44Z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